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0.svg" ContentType="image/svg+xml"/>
  <Override PartName="/ppt/media/image12.svg" ContentType="image/svg+xml"/>
  <Override PartName="/ppt/media/image14.svg" ContentType="image/svg+xml"/>
  <Override PartName="/ppt/media/image16.svg" ContentType="image/svg+xml"/>
  <Override PartName="/ppt/media/image18.svg" ContentType="image/svg+xml"/>
  <Override PartName="/ppt/media/image20.svg" ContentType="image/svg+xml"/>
  <Override PartName="/ppt/media/image22.svg" ContentType="image/svg+xml"/>
  <Override PartName="/ppt/media/image24.svg" ContentType="image/svg+xml"/>
  <Override PartName="/ppt/media/image26.svg" ContentType="image/svg+xml"/>
  <Override PartName="/ppt/media/image4.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76" r:id="rId3"/>
    <p:sldId id="277" r:id="rId5"/>
    <p:sldId id="278" r:id="rId6"/>
    <p:sldId id="321" r:id="rId7"/>
    <p:sldId id="322" r:id="rId8"/>
    <p:sldId id="285" r:id="rId9"/>
    <p:sldId id="323" r:id="rId10"/>
    <p:sldId id="280" r:id="rId11"/>
    <p:sldId id="324" r:id="rId12"/>
    <p:sldId id="282" r:id="rId13"/>
    <p:sldId id="325" r:id="rId14"/>
    <p:sldId id="326" r:id="rId15"/>
    <p:sldId id="283" r:id="rId16"/>
    <p:sldId id="327" r:id="rId17"/>
    <p:sldId id="328" r:id="rId18"/>
    <p:sldId id="329" r:id="rId19"/>
    <p:sldId id="330" r:id="rId20"/>
    <p:sldId id="284" r:id="rId21"/>
    <p:sldId id="286" r:id="rId22"/>
    <p:sldId id="331" r:id="rId23"/>
    <p:sldId id="332" r:id="rId24"/>
    <p:sldId id="334" r:id="rId25"/>
    <p:sldId id="335" r:id="rId26"/>
  </p:sldIdLst>
  <p:sldSz cx="12188825" cy="6858000"/>
  <p:notesSz cx="6858000" cy="9144000"/>
  <p:defaultText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24867"/>
    <a:srgbClr val="91C9E4"/>
    <a:srgbClr val="FDBA13"/>
    <a:srgbClr val="204665"/>
    <a:srgbClr val="204667"/>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5033" autoAdjust="0"/>
  </p:normalViewPr>
  <p:slideViewPr>
    <p:cSldViewPr showGuides="1">
      <p:cViewPr varScale="1">
        <p:scale>
          <a:sx n="82" d="100"/>
          <a:sy n="82" d="100"/>
        </p:scale>
        <p:origin x="504" y="67"/>
      </p:cViewPr>
      <p:guideLst>
        <p:guide orient="horz" pos="2160"/>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wdp>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wdp>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1"/>
        </a:solidFill>
        <a:latin typeface="+mn-lt"/>
        <a:ea typeface="+mn-ea"/>
        <a:cs typeface="+mn-cs"/>
      </a:defRPr>
    </a:lvl1pPr>
    <a:lvl2pPr marL="609600" algn="l" defTabSz="1219200" rtl="0" eaLnBrk="1" latinLnBrk="0" hangingPunct="1">
      <a:defRPr sz="1600" kern="1200">
        <a:solidFill>
          <a:schemeClr val="tx1"/>
        </a:solidFill>
        <a:latin typeface="+mn-lt"/>
        <a:ea typeface="+mn-ea"/>
        <a:cs typeface="+mn-cs"/>
      </a:defRPr>
    </a:lvl2pPr>
    <a:lvl3pPr marL="1219200" algn="l" defTabSz="1219200" rtl="0" eaLnBrk="1" latinLnBrk="0" hangingPunct="1">
      <a:defRPr sz="1600" kern="1200">
        <a:solidFill>
          <a:schemeClr val="tx1"/>
        </a:solidFill>
        <a:latin typeface="+mn-lt"/>
        <a:ea typeface="+mn-ea"/>
        <a:cs typeface="+mn-cs"/>
      </a:defRPr>
    </a:lvl3pPr>
    <a:lvl4pPr marL="1828165" algn="l" defTabSz="1219200" rtl="0" eaLnBrk="1" latinLnBrk="0" hangingPunct="1">
      <a:defRPr sz="1600" kern="1200">
        <a:solidFill>
          <a:schemeClr val="tx1"/>
        </a:solidFill>
        <a:latin typeface="+mn-lt"/>
        <a:ea typeface="+mn-ea"/>
        <a:cs typeface="+mn-cs"/>
      </a:defRPr>
    </a:lvl4pPr>
    <a:lvl5pPr marL="2437765" algn="l" defTabSz="1219200" rtl="0" eaLnBrk="1" latinLnBrk="0" hangingPunct="1">
      <a:defRPr sz="1600" kern="1200">
        <a:solidFill>
          <a:schemeClr val="tx1"/>
        </a:solidFill>
        <a:latin typeface="+mn-lt"/>
        <a:ea typeface="+mn-ea"/>
        <a:cs typeface="+mn-cs"/>
      </a:defRPr>
    </a:lvl5pPr>
    <a:lvl6pPr marL="3047365" algn="l" defTabSz="1219200" rtl="0" eaLnBrk="1" latinLnBrk="0" hangingPunct="1">
      <a:defRPr sz="1600" kern="1200">
        <a:solidFill>
          <a:schemeClr val="tx1"/>
        </a:solidFill>
        <a:latin typeface="+mn-lt"/>
        <a:ea typeface="+mn-ea"/>
        <a:cs typeface="+mn-cs"/>
      </a:defRPr>
    </a:lvl6pPr>
    <a:lvl7pPr marL="3656965" algn="l" defTabSz="1219200" rtl="0" eaLnBrk="1" latinLnBrk="0" hangingPunct="1">
      <a:defRPr sz="1600" kern="1200">
        <a:solidFill>
          <a:schemeClr val="tx1"/>
        </a:solidFill>
        <a:latin typeface="+mn-lt"/>
        <a:ea typeface="+mn-ea"/>
        <a:cs typeface="+mn-cs"/>
      </a:defRPr>
    </a:lvl7pPr>
    <a:lvl8pPr marL="4266565" algn="l" defTabSz="1219200" rtl="0" eaLnBrk="1" latinLnBrk="0" hangingPunct="1">
      <a:defRPr sz="1600" kern="1200">
        <a:solidFill>
          <a:schemeClr val="tx1"/>
        </a:solidFill>
        <a:latin typeface="+mn-lt"/>
        <a:ea typeface="+mn-ea"/>
        <a:cs typeface="+mn-cs"/>
      </a:defRPr>
    </a:lvl8pPr>
    <a:lvl9pPr marL="4876165"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https://unsplash.com/photos/curtain-wall-building-under-white-sky-nHdTXaUSbM8</a:t>
            </a:r>
            <a:endParaRPr lang="en-US" dirty="0"/>
          </a:p>
        </p:txBody>
      </p:sp>
      <p:sp>
        <p:nvSpPr>
          <p:cNvPr id="4" name="Slide Number Placeholder 3"/>
          <p:cNvSpPr>
            <a:spLocks noGrp="1"/>
          </p:cNvSpPr>
          <p:nvPr>
            <p:ph type="sldNum" sz="quarter" idx="5"/>
          </p:nvPr>
        </p:nvSpPr>
        <p:spPr/>
        <p:txBody>
          <a:bodyPr/>
          <a:lstStyle/>
          <a:p>
            <a:fld id="{CA2D21D1-52E2-420B-B491-CFF6D7BB79FB}"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https://unsplash.com/photos/architectural-photography-of-glass-building-Ub9LkIWxyec</a:t>
            </a:r>
            <a:endParaRPr lang="en-US" dirty="0"/>
          </a:p>
        </p:txBody>
      </p:sp>
      <p:sp>
        <p:nvSpPr>
          <p:cNvPr id="4" name="Slide Number Placeholder 3"/>
          <p:cNvSpPr>
            <a:spLocks noGrp="1"/>
          </p:cNvSpPr>
          <p:nvPr>
            <p:ph type="sldNum" sz="quarter" idx="5"/>
          </p:nvPr>
        </p:nvSpPr>
        <p:spPr/>
        <p:txBody>
          <a:bodyPr/>
          <a:lstStyle/>
          <a:p>
            <a:fld id="{CA2D21D1-52E2-420B-B491-CFF6D7BB79FB}"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https://unsplash.com/photos/gray-concrete-building-under-blue-sky-during-daytime-8twL0MFtT6k</a:t>
            </a:r>
            <a:endParaRPr lang="en-US" dirty="0"/>
          </a:p>
          <a:p>
            <a:r>
              <a:rPr lang="en-US" dirty="0"/>
              <a:t>https://unsplash.com/photos/photography-of-glass-wall-hallway-q-XTB-Ytsho</a:t>
            </a:r>
            <a:endParaRPr lang="en-US" dirty="0"/>
          </a:p>
          <a:p>
            <a:r>
              <a:rPr lang="en-US" dirty="0"/>
              <a:t>https://unsplash.com/photos/the-reflection-of-a-building-in-the-windows-of-another-building-lT5yz--vru0</a:t>
            </a:r>
            <a:endParaRPr lang="en-US" dirty="0"/>
          </a:p>
          <a:p>
            <a:endParaRPr lang="en-US" dirty="0"/>
          </a:p>
        </p:txBody>
      </p:sp>
      <p:sp>
        <p:nvSpPr>
          <p:cNvPr id="4" name="Slide Number Placeholder 3"/>
          <p:cNvSpPr>
            <a:spLocks noGrp="1"/>
          </p:cNvSpPr>
          <p:nvPr>
            <p:ph type="sldNum" sz="quarter" idx="5"/>
          </p:nvPr>
        </p:nvSpPr>
        <p:spPr/>
        <p:txBody>
          <a:bodyPr/>
          <a:lstStyle/>
          <a:p>
            <a:fld id="{CA2D21D1-52E2-420B-B491-CFF6D7BB79FB}"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https://unsplash.com/photos/gray-concrete-building-under-blue-sky-during-daytime-8twL0MFtT6k</a:t>
            </a:r>
            <a:endParaRPr lang="en-US" dirty="0"/>
          </a:p>
          <a:p>
            <a:r>
              <a:rPr lang="en-US" dirty="0"/>
              <a:t>https://unsplash.com/photos/photography-of-glass-wall-hallway-q-XTB-Ytsho</a:t>
            </a:r>
            <a:endParaRPr lang="en-US" dirty="0"/>
          </a:p>
          <a:p>
            <a:r>
              <a:rPr lang="en-US" dirty="0"/>
              <a:t>https://unsplash.com/photos/the-reflection-of-a-building-in-the-windows-of-another-building-lT5yz--vru0</a:t>
            </a:r>
            <a:endParaRPr lang="en-US" dirty="0"/>
          </a:p>
          <a:p>
            <a:endParaRPr lang="en-US" dirty="0"/>
          </a:p>
        </p:txBody>
      </p:sp>
      <p:sp>
        <p:nvSpPr>
          <p:cNvPr id="4" name="Slide Number Placeholder 3"/>
          <p:cNvSpPr>
            <a:spLocks noGrp="1"/>
          </p:cNvSpPr>
          <p:nvPr>
            <p:ph type="sldNum" sz="quarter" idx="5"/>
          </p:nvPr>
        </p:nvSpPr>
        <p:spPr/>
        <p:txBody>
          <a:bodyPr/>
          <a:lstStyle/>
          <a:p>
            <a:fld id="{CA2D21D1-52E2-420B-B491-CFF6D7BB79FB}"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https://unsplash.com/photos/yEYmnaFuYVM</a:t>
            </a:r>
            <a:endParaRPr lang="en-IN" dirty="0"/>
          </a:p>
          <a:p>
            <a:r>
              <a:rPr lang="en-IN" dirty="0"/>
              <a:t>https://unsplash.com/photos/QGr6H7pri-Q</a:t>
            </a:r>
            <a:endParaRPr lang="en-IN" dirty="0"/>
          </a:p>
          <a:p>
            <a:r>
              <a:rPr lang="en-IN" dirty="0"/>
              <a:t>https://unsplash.com/photos/0Zx1bDv5BNY</a:t>
            </a:r>
            <a:endParaRPr lang="en-IN" dirty="0"/>
          </a:p>
          <a:p>
            <a:r>
              <a:rPr lang="en-IN" dirty="0"/>
              <a:t>https://unsplash.com/photos/qNAFGAoP3cI</a:t>
            </a:r>
            <a:endParaRPr lang="en-IN" dirty="0"/>
          </a:p>
          <a:p>
            <a:endParaRPr lang="en-US" dirty="0"/>
          </a:p>
        </p:txBody>
      </p:sp>
      <p:sp>
        <p:nvSpPr>
          <p:cNvPr id="4" name="Slide Number Placeholder 3"/>
          <p:cNvSpPr>
            <a:spLocks noGrp="1"/>
          </p:cNvSpPr>
          <p:nvPr>
            <p:ph type="sldNum" sz="quarter" idx="5"/>
          </p:nvPr>
        </p:nvSpPr>
        <p:spPr/>
        <p:txBody>
          <a:bodyPr/>
          <a:lstStyle/>
          <a:p>
            <a:fld id="{CA2D21D1-52E2-420B-B491-CFF6D7BB79FB}"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https://unsplash.com/photos/yEYmnaFuYVM</a:t>
            </a:r>
            <a:endParaRPr lang="en-IN" dirty="0"/>
          </a:p>
          <a:p>
            <a:r>
              <a:rPr lang="en-IN" dirty="0"/>
              <a:t>https://unsplash.com/photos/QGr6H7pri-Q</a:t>
            </a:r>
            <a:endParaRPr lang="en-IN" dirty="0"/>
          </a:p>
          <a:p>
            <a:r>
              <a:rPr lang="en-IN" dirty="0"/>
              <a:t>https://unsplash.com/photos/0Zx1bDv5BNY</a:t>
            </a:r>
            <a:endParaRPr lang="en-IN" dirty="0"/>
          </a:p>
          <a:p>
            <a:r>
              <a:rPr lang="en-IN" dirty="0"/>
              <a:t>https://unsplash.com/photos/qNAFGAoP3cI</a:t>
            </a:r>
            <a:endParaRPr lang="en-IN" dirty="0"/>
          </a:p>
          <a:p>
            <a:endParaRPr lang="en-US" dirty="0"/>
          </a:p>
        </p:txBody>
      </p:sp>
      <p:sp>
        <p:nvSpPr>
          <p:cNvPr id="4" name="Slide Number Placeholder 3"/>
          <p:cNvSpPr>
            <a:spLocks noGrp="1"/>
          </p:cNvSpPr>
          <p:nvPr>
            <p:ph type="sldNum" sz="quarter" idx="5"/>
          </p:nvPr>
        </p:nvSpPr>
        <p:spPr/>
        <p:txBody>
          <a:bodyPr/>
          <a:lstStyle/>
          <a:p>
            <a:fld id="{CA2D21D1-52E2-420B-B491-CFF6D7BB79FB}"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https://unsplash.com/photos/yEYmnaFuYVM</a:t>
            </a:r>
            <a:endParaRPr lang="en-IN" dirty="0"/>
          </a:p>
          <a:p>
            <a:r>
              <a:rPr lang="en-IN" dirty="0"/>
              <a:t>https://unsplash.com/photos/QGr6H7pri-Q</a:t>
            </a:r>
            <a:endParaRPr lang="en-IN" dirty="0"/>
          </a:p>
          <a:p>
            <a:r>
              <a:rPr lang="en-IN" dirty="0"/>
              <a:t>https://unsplash.com/photos/0Zx1bDv5BNY</a:t>
            </a:r>
            <a:endParaRPr lang="en-IN" dirty="0"/>
          </a:p>
          <a:p>
            <a:r>
              <a:rPr lang="en-IN" dirty="0"/>
              <a:t>https://unsplash.com/photos/qNAFGAoP3cI</a:t>
            </a:r>
            <a:endParaRPr lang="en-IN" dirty="0"/>
          </a:p>
          <a:p>
            <a:endParaRPr lang="en-US" dirty="0"/>
          </a:p>
        </p:txBody>
      </p:sp>
      <p:sp>
        <p:nvSpPr>
          <p:cNvPr id="4" name="Slide Number Placeholder 3"/>
          <p:cNvSpPr>
            <a:spLocks noGrp="1"/>
          </p:cNvSpPr>
          <p:nvPr>
            <p:ph type="sldNum" sz="quarter" idx="5"/>
          </p:nvPr>
        </p:nvSpPr>
        <p:spPr/>
        <p:txBody>
          <a:bodyPr/>
          <a:lstStyle/>
          <a:p>
            <a:fld id="{CA2D21D1-52E2-420B-B491-CFF6D7BB79FB}"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0" y="0"/>
            <a:ext cx="12188825" cy="6858000"/>
          </a:xfrm>
        </p:spPr>
        <p:txBody>
          <a:bodyPr anchor="ctr"/>
          <a:lstStyle>
            <a:lvl1pPr marL="0" indent="0" algn="ctr">
              <a:buFontTx/>
              <a:buNone/>
              <a:defRPr/>
            </a:lvl1pPr>
          </a:lstStyle>
          <a:p>
            <a:endParaRPr lang="en-US"/>
          </a:p>
        </p:txBody>
      </p:sp>
      <p:sp>
        <p:nvSpPr>
          <p:cNvPr id="2" name="Title 1"/>
          <p:cNvSpPr>
            <a:spLocks noGrp="1"/>
          </p:cNvSpPr>
          <p:nvPr>
            <p:ph type="ctrTitle" hasCustomPrompt="1"/>
          </p:nvPr>
        </p:nvSpPr>
        <p:spPr>
          <a:xfrm>
            <a:off x="1893119" y="3312632"/>
            <a:ext cx="5785469" cy="2194996"/>
          </a:xfrm>
        </p:spPr>
        <p:txBody>
          <a:bodyPr anchor="b">
            <a:noAutofit/>
          </a:bodyPr>
          <a:lstStyle>
            <a:lvl1pPr algn="l">
              <a:defRPr lang="en-US" sz="4800" b="0" kern="1200" smtClean="0">
                <a:solidFill>
                  <a:schemeClr val="tx1">
                    <a:lumMod val="95000"/>
                    <a:lumOff val="5000"/>
                  </a:schemeClr>
                </a:solidFill>
                <a:latin typeface="Segoe UI Black" panose="020B0A02040204020203" pitchFamily="34" charset="0"/>
                <a:ea typeface="Segoe UI Black" panose="020B0A02040204020203" pitchFamily="34" charset="0"/>
                <a:cs typeface="+mj-cs"/>
              </a:defRPr>
            </a:lvl1pPr>
          </a:lstStyle>
          <a:p>
            <a:r>
              <a:rPr lang="en-US" dirty="0"/>
              <a:t>CLICK TO EDIT MASTER TITLE STYLE</a:t>
            </a:r>
            <a:endParaRPr lang="en-US" dirty="0"/>
          </a:p>
        </p:txBody>
      </p:sp>
      <p:sp>
        <p:nvSpPr>
          <p:cNvPr id="3" name="Subtitle 2"/>
          <p:cNvSpPr>
            <a:spLocks noGrp="1"/>
          </p:cNvSpPr>
          <p:nvPr>
            <p:ph type="subTitle" idx="1"/>
          </p:nvPr>
        </p:nvSpPr>
        <p:spPr>
          <a:xfrm>
            <a:off x="1893118" y="5688896"/>
            <a:ext cx="5760640" cy="764440"/>
          </a:xfrm>
        </p:spPr>
        <p:txBody>
          <a:bodyPr>
            <a:normAutofit/>
          </a:bodyPr>
          <a:lstStyle>
            <a:lvl1pPr marL="0" indent="0" algn="l">
              <a:buNone/>
              <a:defRPr lang="en-US" sz="2400" kern="1200" smtClean="0">
                <a:solidFill>
                  <a:schemeClr val="tx1">
                    <a:lumMod val="65000"/>
                    <a:lumOff val="35000"/>
                  </a:schemeClr>
                </a:solidFill>
                <a:latin typeface="+mj-lt"/>
                <a:ea typeface="+mj-ea"/>
                <a:cs typeface="+mj-cs"/>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5530" indent="0" algn="ctr">
              <a:buNone/>
              <a:defRPr>
                <a:solidFill>
                  <a:schemeClr val="tx1">
                    <a:tint val="75000"/>
                  </a:schemeClr>
                </a:solidFill>
              </a:defRPr>
            </a:lvl9pPr>
          </a:lstStyle>
          <a:p>
            <a:r>
              <a:rPr lang="en-US" dirty="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Full blank">
    <p:bg>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88825" cy="6858000"/>
          </a:xfrm>
          <a:custGeom>
            <a:avLst/>
            <a:gdLst>
              <a:gd name="connsiteX0" fmla="*/ 0 w 12188825"/>
              <a:gd name="connsiteY0" fmla="*/ 0 h 6858000"/>
              <a:gd name="connsiteX1" fmla="*/ 12188825 w 12188825"/>
              <a:gd name="connsiteY1" fmla="*/ 0 h 6858000"/>
              <a:gd name="connsiteX2" fmla="*/ 12188825 w 12188825"/>
              <a:gd name="connsiteY2" fmla="*/ 6858000 h 6858000"/>
              <a:gd name="connsiteX3" fmla="*/ 0 w 1218882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8825" h="6858000">
                <a:moveTo>
                  <a:pt x="0" y="0"/>
                </a:moveTo>
                <a:lnTo>
                  <a:pt x="12188825" y="0"/>
                </a:lnTo>
                <a:lnTo>
                  <a:pt x="12188825" y="6858000"/>
                </a:lnTo>
                <a:lnTo>
                  <a:pt x="0" y="6858000"/>
                </a:lnTo>
                <a:close/>
              </a:path>
            </a:pathLst>
          </a:custGeom>
        </p:spPr>
        <p:txBody>
          <a:bodyPr wrap="square" anchor="ctr">
            <a:noAutofit/>
          </a:bodyPr>
          <a:lstStyle>
            <a:lvl1pPr marL="0" indent="0" algn="ctr">
              <a:buFontTx/>
              <a:buNone/>
              <a:defRPr/>
            </a:lvl1pPr>
          </a:lstStyle>
          <a:p>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17834" y="2870633"/>
            <a:ext cx="5930678" cy="711081"/>
          </a:xfrm>
        </p:spPr>
        <p:txBody>
          <a:bodyPr>
            <a:normAutofit/>
          </a:bodyPr>
          <a:lstStyle>
            <a:lvl1pPr algn="ctr">
              <a:defRPr sz="36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a:t>SlideModel.com</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b="1">
                <a:solidFill>
                  <a:schemeClr val="tx1">
                    <a:lumMod val="85000"/>
                    <a:lumOff val="15000"/>
                  </a:schemeClr>
                </a:solidFill>
                <a:latin typeface="+mn-lt"/>
              </a:defRPr>
            </a:lvl1pPr>
          </a:lstStyle>
          <a:p>
            <a:r>
              <a:rPr lang="en-US" dirty="0"/>
              <a:t>Click to edit Master title style</a:t>
            </a:r>
            <a:endParaRPr lang="en-US" dirty="0"/>
          </a:p>
        </p:txBody>
      </p:sp>
      <p:sp>
        <p:nvSpPr>
          <p:cNvPr id="3" name="Date Placeholder 2"/>
          <p:cNvSpPr>
            <a:spLocks noGrp="1"/>
          </p:cNvSpPr>
          <p:nvPr>
            <p:ph type="dt" sz="half" idx="10"/>
          </p:nvPr>
        </p:nvSpPr>
        <p:spPr/>
        <p:txBody>
          <a:bodyPr/>
          <a:lstStyle/>
          <a:p>
            <a:fld id="{425404F2-BE9A-4460-8815-8F645183555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fld>
            <a:endParaRPr lang="en-US"/>
          </a:p>
        </p:txBody>
      </p:sp>
      <p:sp>
        <p:nvSpPr>
          <p:cNvPr id="8" name="Picture Placeholder 7"/>
          <p:cNvSpPr>
            <a:spLocks noGrp="1"/>
          </p:cNvSpPr>
          <p:nvPr>
            <p:ph type="pic" sz="quarter" idx="13"/>
          </p:nvPr>
        </p:nvSpPr>
        <p:spPr>
          <a:xfrm>
            <a:off x="6866051" y="1268759"/>
            <a:ext cx="4032448" cy="3463878"/>
          </a:xfrm>
          <a:custGeom>
            <a:avLst/>
            <a:gdLst>
              <a:gd name="connsiteX0" fmla="*/ 0 w 4464496"/>
              <a:gd name="connsiteY0" fmla="*/ 0 h 3463878"/>
              <a:gd name="connsiteX1" fmla="*/ 4464496 w 4464496"/>
              <a:gd name="connsiteY1" fmla="*/ 0 h 3463878"/>
              <a:gd name="connsiteX2" fmla="*/ 4464496 w 4464496"/>
              <a:gd name="connsiteY2" fmla="*/ 3463878 h 3463878"/>
              <a:gd name="connsiteX3" fmla="*/ 0 w 4464496"/>
              <a:gd name="connsiteY3" fmla="*/ 3463878 h 3463878"/>
            </a:gdLst>
            <a:ahLst/>
            <a:cxnLst>
              <a:cxn ang="0">
                <a:pos x="connsiteX0" y="connsiteY0"/>
              </a:cxn>
              <a:cxn ang="0">
                <a:pos x="connsiteX1" y="connsiteY1"/>
              </a:cxn>
              <a:cxn ang="0">
                <a:pos x="connsiteX2" y="connsiteY2"/>
              </a:cxn>
              <a:cxn ang="0">
                <a:pos x="connsiteX3" y="connsiteY3"/>
              </a:cxn>
            </a:cxnLst>
            <a:rect l="l" t="t" r="r" b="b"/>
            <a:pathLst>
              <a:path w="4464496" h="3463878">
                <a:moveTo>
                  <a:pt x="0" y="0"/>
                </a:moveTo>
                <a:lnTo>
                  <a:pt x="4464496" y="0"/>
                </a:lnTo>
                <a:lnTo>
                  <a:pt x="4464496" y="3463878"/>
                </a:lnTo>
                <a:lnTo>
                  <a:pt x="0" y="3463878"/>
                </a:lnTo>
                <a:close/>
              </a:path>
            </a:pathLst>
          </a:custGeom>
        </p:spPr>
        <p:txBody>
          <a:bodyPr wrap="square" anchor="ctr">
            <a:noAutofit/>
          </a:bodyPr>
          <a:lstStyle>
            <a:lvl1pPr marL="0" indent="0" algn="ctr">
              <a:buFontTx/>
              <a:buNone/>
              <a:defRPr/>
            </a:lvl1pPr>
          </a:lstStyle>
          <a:p>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10969943" cy="711081"/>
          </a:xfrm>
        </p:spPr>
        <p:txBody>
          <a:bodyPr>
            <a:noAutofit/>
          </a:bodyPr>
          <a:lstStyle>
            <a:lvl1pPr>
              <a:defRPr sz="3600" b="1">
                <a:solidFill>
                  <a:schemeClr val="tx1">
                    <a:lumMod val="85000"/>
                    <a:lumOff val="15000"/>
                  </a:schemeClr>
                </a:solidFill>
                <a:latin typeface="+mn-lt"/>
              </a:defRPr>
            </a:lvl1pPr>
          </a:lstStyle>
          <a:p>
            <a:r>
              <a:rPr lang="en-US" dirty="0"/>
              <a:t>Click to edit Master title style</a:t>
            </a:r>
            <a:endParaRPr lang="en-US" dirty="0"/>
          </a:p>
        </p:txBody>
      </p:sp>
      <p:sp>
        <p:nvSpPr>
          <p:cNvPr id="3" name="Date Placeholder 2"/>
          <p:cNvSpPr>
            <a:spLocks noGrp="1"/>
          </p:cNvSpPr>
          <p:nvPr>
            <p:ph type="dt" sz="half" idx="10"/>
          </p:nvPr>
        </p:nvSpPr>
        <p:spPr/>
        <p:txBody>
          <a:bodyPr/>
          <a:lstStyle/>
          <a:p>
            <a:fld id="{425404F2-BE9A-4460-8815-8F645183555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fld>
            <a:endParaRPr lang="en-US"/>
          </a:p>
        </p:txBody>
      </p:sp>
      <p:sp>
        <p:nvSpPr>
          <p:cNvPr id="13" name="Picture Placeholder 12"/>
          <p:cNvSpPr>
            <a:spLocks noGrp="1"/>
          </p:cNvSpPr>
          <p:nvPr>
            <p:ph type="pic" sz="quarter" idx="13"/>
          </p:nvPr>
        </p:nvSpPr>
        <p:spPr>
          <a:xfrm>
            <a:off x="621804" y="1747779"/>
            <a:ext cx="3576769" cy="2040293"/>
          </a:xfrm>
          <a:custGeom>
            <a:avLst/>
            <a:gdLst>
              <a:gd name="connsiteX0" fmla="*/ 0 w 3576769"/>
              <a:gd name="connsiteY0" fmla="*/ 0 h 2040293"/>
              <a:gd name="connsiteX1" fmla="*/ 3576769 w 3576769"/>
              <a:gd name="connsiteY1" fmla="*/ 0 h 2040293"/>
              <a:gd name="connsiteX2" fmla="*/ 3576769 w 3576769"/>
              <a:gd name="connsiteY2" fmla="*/ 2040293 h 2040293"/>
              <a:gd name="connsiteX3" fmla="*/ 0 w 3576769"/>
              <a:gd name="connsiteY3" fmla="*/ 2040293 h 2040293"/>
            </a:gdLst>
            <a:ahLst/>
            <a:cxnLst>
              <a:cxn ang="0">
                <a:pos x="connsiteX0" y="connsiteY0"/>
              </a:cxn>
              <a:cxn ang="0">
                <a:pos x="connsiteX1" y="connsiteY1"/>
              </a:cxn>
              <a:cxn ang="0">
                <a:pos x="connsiteX2" y="connsiteY2"/>
              </a:cxn>
              <a:cxn ang="0">
                <a:pos x="connsiteX3" y="connsiteY3"/>
              </a:cxn>
            </a:cxnLst>
            <a:rect l="l" t="t" r="r" b="b"/>
            <a:pathLst>
              <a:path w="3576769" h="2040293">
                <a:moveTo>
                  <a:pt x="0" y="0"/>
                </a:moveTo>
                <a:lnTo>
                  <a:pt x="3576769" y="0"/>
                </a:lnTo>
                <a:lnTo>
                  <a:pt x="3576769" y="2040293"/>
                </a:lnTo>
                <a:lnTo>
                  <a:pt x="0" y="2040293"/>
                </a:lnTo>
                <a:close/>
              </a:path>
            </a:pathLst>
          </a:custGeom>
        </p:spPr>
        <p:txBody>
          <a:bodyPr wrap="square" anchor="ctr">
            <a:noAutofit/>
          </a:bodyPr>
          <a:lstStyle>
            <a:lvl1pPr marL="0" indent="0" algn="ctr">
              <a:buFontTx/>
              <a:buNone/>
              <a:defRPr/>
            </a:lvl1pPr>
          </a:lstStyle>
          <a:p>
            <a:endParaRPr lang="en-US" dirty="0"/>
          </a:p>
        </p:txBody>
      </p:sp>
      <p:sp>
        <p:nvSpPr>
          <p:cNvPr id="12" name="Picture Placeholder 11"/>
          <p:cNvSpPr>
            <a:spLocks noGrp="1"/>
          </p:cNvSpPr>
          <p:nvPr>
            <p:ph type="pic" sz="quarter" idx="14"/>
          </p:nvPr>
        </p:nvSpPr>
        <p:spPr>
          <a:xfrm>
            <a:off x="4312210" y="3801475"/>
            <a:ext cx="3576769" cy="2040293"/>
          </a:xfrm>
          <a:custGeom>
            <a:avLst/>
            <a:gdLst>
              <a:gd name="connsiteX0" fmla="*/ 0 w 3576769"/>
              <a:gd name="connsiteY0" fmla="*/ 0 h 2040293"/>
              <a:gd name="connsiteX1" fmla="*/ 3576769 w 3576769"/>
              <a:gd name="connsiteY1" fmla="*/ 0 h 2040293"/>
              <a:gd name="connsiteX2" fmla="*/ 3576769 w 3576769"/>
              <a:gd name="connsiteY2" fmla="*/ 2040293 h 2040293"/>
              <a:gd name="connsiteX3" fmla="*/ 0 w 3576769"/>
              <a:gd name="connsiteY3" fmla="*/ 2040293 h 2040293"/>
            </a:gdLst>
            <a:ahLst/>
            <a:cxnLst>
              <a:cxn ang="0">
                <a:pos x="connsiteX0" y="connsiteY0"/>
              </a:cxn>
              <a:cxn ang="0">
                <a:pos x="connsiteX1" y="connsiteY1"/>
              </a:cxn>
              <a:cxn ang="0">
                <a:pos x="connsiteX2" y="connsiteY2"/>
              </a:cxn>
              <a:cxn ang="0">
                <a:pos x="connsiteX3" y="connsiteY3"/>
              </a:cxn>
            </a:cxnLst>
            <a:rect l="l" t="t" r="r" b="b"/>
            <a:pathLst>
              <a:path w="3576769" h="2040293">
                <a:moveTo>
                  <a:pt x="0" y="0"/>
                </a:moveTo>
                <a:lnTo>
                  <a:pt x="3576769" y="0"/>
                </a:lnTo>
                <a:lnTo>
                  <a:pt x="3576769" y="2040293"/>
                </a:lnTo>
                <a:lnTo>
                  <a:pt x="0" y="2040293"/>
                </a:lnTo>
                <a:close/>
              </a:path>
            </a:pathLst>
          </a:custGeom>
        </p:spPr>
        <p:txBody>
          <a:bodyPr wrap="square" anchor="ctr">
            <a:noAutofit/>
          </a:bodyPr>
          <a:lstStyle>
            <a:lvl1pPr marL="0" indent="0" algn="ctr">
              <a:buFontTx/>
              <a:buNone/>
              <a:defRPr/>
            </a:lvl1pPr>
          </a:lstStyle>
          <a:p>
            <a:endParaRPr lang="en-US" dirty="0"/>
          </a:p>
        </p:txBody>
      </p:sp>
      <p:sp>
        <p:nvSpPr>
          <p:cNvPr id="11" name="Picture Placeholder 10"/>
          <p:cNvSpPr>
            <a:spLocks noGrp="1"/>
          </p:cNvSpPr>
          <p:nvPr>
            <p:ph type="pic" sz="quarter" idx="15"/>
          </p:nvPr>
        </p:nvSpPr>
        <p:spPr>
          <a:xfrm>
            <a:off x="8002615" y="1747779"/>
            <a:ext cx="3576769" cy="2040293"/>
          </a:xfrm>
          <a:custGeom>
            <a:avLst/>
            <a:gdLst>
              <a:gd name="connsiteX0" fmla="*/ 0 w 3576769"/>
              <a:gd name="connsiteY0" fmla="*/ 0 h 2040293"/>
              <a:gd name="connsiteX1" fmla="*/ 3576769 w 3576769"/>
              <a:gd name="connsiteY1" fmla="*/ 0 h 2040293"/>
              <a:gd name="connsiteX2" fmla="*/ 3576769 w 3576769"/>
              <a:gd name="connsiteY2" fmla="*/ 2040293 h 2040293"/>
              <a:gd name="connsiteX3" fmla="*/ 0 w 3576769"/>
              <a:gd name="connsiteY3" fmla="*/ 2040293 h 2040293"/>
            </a:gdLst>
            <a:ahLst/>
            <a:cxnLst>
              <a:cxn ang="0">
                <a:pos x="connsiteX0" y="connsiteY0"/>
              </a:cxn>
              <a:cxn ang="0">
                <a:pos x="connsiteX1" y="connsiteY1"/>
              </a:cxn>
              <a:cxn ang="0">
                <a:pos x="connsiteX2" y="connsiteY2"/>
              </a:cxn>
              <a:cxn ang="0">
                <a:pos x="connsiteX3" y="connsiteY3"/>
              </a:cxn>
            </a:cxnLst>
            <a:rect l="l" t="t" r="r" b="b"/>
            <a:pathLst>
              <a:path w="3576769" h="2040293">
                <a:moveTo>
                  <a:pt x="0" y="0"/>
                </a:moveTo>
                <a:lnTo>
                  <a:pt x="3576769" y="0"/>
                </a:lnTo>
                <a:lnTo>
                  <a:pt x="3576769" y="2040293"/>
                </a:lnTo>
                <a:lnTo>
                  <a:pt x="0" y="2040293"/>
                </a:lnTo>
                <a:close/>
              </a:path>
            </a:pathLst>
          </a:custGeom>
        </p:spPr>
        <p:txBody>
          <a:bodyPr wrap="square" anchor="ctr">
            <a:noAutofit/>
          </a:bodyPr>
          <a:lstStyle>
            <a:lvl1pPr marL="0" indent="0" algn="ctr">
              <a:buFontTx/>
              <a:buNone/>
              <a:defRPr/>
            </a:lvl1pPr>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fld>
            <a:endParaRPr lang="en-US"/>
          </a:p>
        </p:txBody>
      </p:sp>
      <p:sp>
        <p:nvSpPr>
          <p:cNvPr id="5" name="Title 1"/>
          <p:cNvSpPr>
            <a:spLocks noGrp="1"/>
          </p:cNvSpPr>
          <p:nvPr>
            <p:ph type="title"/>
          </p:nvPr>
        </p:nvSpPr>
        <p:spPr>
          <a:xfrm>
            <a:off x="609441" y="274639"/>
            <a:ext cx="10969943" cy="711081"/>
          </a:xfrm>
        </p:spPr>
        <p:txBody>
          <a:bodyPr>
            <a:noAutofit/>
          </a:bodyPr>
          <a:lstStyle>
            <a:lvl1pPr>
              <a:defRPr sz="3600" b="1">
                <a:solidFill>
                  <a:schemeClr val="tx1">
                    <a:lumMod val="85000"/>
                    <a:lumOff val="15000"/>
                  </a:schemeClr>
                </a:solidFill>
                <a:latin typeface="+mn-lt"/>
              </a:defRPr>
            </a:lvl1pPr>
          </a:lstStyle>
          <a:p>
            <a:r>
              <a:rPr lang="en-US" dirty="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ull blank">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Our Portfolio">
    <p:bg>
      <p:bgPr>
        <a:solidFill>
          <a:schemeClr val="accent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fld>
            <a:endParaRPr lang="en-US"/>
          </a:p>
        </p:txBody>
      </p:sp>
      <p:sp>
        <p:nvSpPr>
          <p:cNvPr id="5" name="Title 1"/>
          <p:cNvSpPr>
            <a:spLocks noGrp="1"/>
          </p:cNvSpPr>
          <p:nvPr>
            <p:ph type="title"/>
          </p:nvPr>
        </p:nvSpPr>
        <p:spPr>
          <a:xfrm>
            <a:off x="609441" y="274639"/>
            <a:ext cx="10969943" cy="711081"/>
          </a:xfrm>
        </p:spPr>
        <p:txBody>
          <a:bodyPr>
            <a:noAutofit/>
          </a:bodyPr>
          <a:lstStyle>
            <a:lvl1pPr>
              <a:defRPr sz="3600" b="1">
                <a:solidFill>
                  <a:schemeClr val="bg1"/>
                </a:solidFill>
                <a:latin typeface="+mn-lt"/>
              </a:defRPr>
            </a:lvl1pPr>
          </a:lstStyle>
          <a:p>
            <a:r>
              <a:rPr lang="en-US" dirty="0"/>
              <a:t>Click to edit Master title style</a:t>
            </a:r>
            <a:endParaRPr lang="en-US" dirty="0"/>
          </a:p>
        </p:txBody>
      </p:sp>
      <p:sp>
        <p:nvSpPr>
          <p:cNvPr id="13" name="Picture Placeholder 12"/>
          <p:cNvSpPr>
            <a:spLocks noGrp="1"/>
          </p:cNvSpPr>
          <p:nvPr>
            <p:ph type="pic" sz="quarter" idx="13"/>
          </p:nvPr>
        </p:nvSpPr>
        <p:spPr>
          <a:xfrm>
            <a:off x="4168364" y="1484784"/>
            <a:ext cx="3672408" cy="1872208"/>
          </a:xfrm>
          <a:custGeom>
            <a:avLst/>
            <a:gdLst>
              <a:gd name="connsiteX0" fmla="*/ 0 w 3672408"/>
              <a:gd name="connsiteY0" fmla="*/ 0 h 1872208"/>
              <a:gd name="connsiteX1" fmla="*/ 3672408 w 3672408"/>
              <a:gd name="connsiteY1" fmla="*/ 0 h 1872208"/>
              <a:gd name="connsiteX2" fmla="*/ 3672408 w 3672408"/>
              <a:gd name="connsiteY2" fmla="*/ 1872208 h 1872208"/>
              <a:gd name="connsiteX3" fmla="*/ 0 w 3672408"/>
              <a:gd name="connsiteY3" fmla="*/ 1872208 h 1872208"/>
            </a:gdLst>
            <a:ahLst/>
            <a:cxnLst>
              <a:cxn ang="0">
                <a:pos x="connsiteX0" y="connsiteY0"/>
              </a:cxn>
              <a:cxn ang="0">
                <a:pos x="connsiteX1" y="connsiteY1"/>
              </a:cxn>
              <a:cxn ang="0">
                <a:pos x="connsiteX2" y="connsiteY2"/>
              </a:cxn>
              <a:cxn ang="0">
                <a:pos x="connsiteX3" y="connsiteY3"/>
              </a:cxn>
            </a:cxnLst>
            <a:rect l="l" t="t" r="r" b="b"/>
            <a:pathLst>
              <a:path w="3672408" h="1872208">
                <a:moveTo>
                  <a:pt x="0" y="0"/>
                </a:moveTo>
                <a:lnTo>
                  <a:pt x="3672408" y="0"/>
                </a:lnTo>
                <a:lnTo>
                  <a:pt x="3672408" y="1872208"/>
                </a:lnTo>
                <a:lnTo>
                  <a:pt x="0" y="1872208"/>
                </a:lnTo>
                <a:close/>
              </a:path>
            </a:pathLst>
          </a:custGeom>
        </p:spPr>
        <p:txBody>
          <a:bodyPr wrap="square" anchor="ctr">
            <a:noAutofit/>
          </a:bodyPr>
          <a:lstStyle>
            <a:lvl1pPr marL="0" indent="0" algn="ctr">
              <a:buFontTx/>
              <a:buNone/>
              <a:defRPr/>
            </a:lvl1pPr>
          </a:lstStyle>
          <a:p>
            <a:endParaRPr lang="en-US"/>
          </a:p>
        </p:txBody>
      </p:sp>
      <p:sp>
        <p:nvSpPr>
          <p:cNvPr id="14" name="Picture Placeholder 13"/>
          <p:cNvSpPr>
            <a:spLocks noGrp="1"/>
          </p:cNvSpPr>
          <p:nvPr>
            <p:ph type="pic" sz="quarter" idx="14"/>
          </p:nvPr>
        </p:nvSpPr>
        <p:spPr>
          <a:xfrm>
            <a:off x="8155826" y="1484784"/>
            <a:ext cx="3423558" cy="4248472"/>
          </a:xfrm>
          <a:custGeom>
            <a:avLst/>
            <a:gdLst>
              <a:gd name="connsiteX0" fmla="*/ 0 w 3423558"/>
              <a:gd name="connsiteY0" fmla="*/ 0 h 4248472"/>
              <a:gd name="connsiteX1" fmla="*/ 3423558 w 3423558"/>
              <a:gd name="connsiteY1" fmla="*/ 0 h 4248472"/>
              <a:gd name="connsiteX2" fmla="*/ 3423558 w 3423558"/>
              <a:gd name="connsiteY2" fmla="*/ 4248472 h 4248472"/>
              <a:gd name="connsiteX3" fmla="*/ 0 w 3423558"/>
              <a:gd name="connsiteY3" fmla="*/ 4248472 h 4248472"/>
            </a:gdLst>
            <a:ahLst/>
            <a:cxnLst>
              <a:cxn ang="0">
                <a:pos x="connsiteX0" y="connsiteY0"/>
              </a:cxn>
              <a:cxn ang="0">
                <a:pos x="connsiteX1" y="connsiteY1"/>
              </a:cxn>
              <a:cxn ang="0">
                <a:pos x="connsiteX2" y="connsiteY2"/>
              </a:cxn>
              <a:cxn ang="0">
                <a:pos x="connsiteX3" y="connsiteY3"/>
              </a:cxn>
            </a:cxnLst>
            <a:rect l="l" t="t" r="r" b="b"/>
            <a:pathLst>
              <a:path w="3423558" h="4248472">
                <a:moveTo>
                  <a:pt x="0" y="0"/>
                </a:moveTo>
                <a:lnTo>
                  <a:pt x="3423558" y="0"/>
                </a:lnTo>
                <a:lnTo>
                  <a:pt x="3423558" y="4248472"/>
                </a:lnTo>
                <a:lnTo>
                  <a:pt x="0" y="4248472"/>
                </a:lnTo>
                <a:close/>
              </a:path>
            </a:pathLst>
          </a:custGeom>
        </p:spPr>
        <p:txBody>
          <a:bodyPr wrap="square" anchor="ctr">
            <a:noAutofit/>
          </a:bodyPr>
          <a:lstStyle>
            <a:lvl1pPr marL="0" indent="0" algn="ctr">
              <a:buFontTx/>
              <a:buNone/>
              <a:defRPr/>
            </a:lvl1pPr>
          </a:lstStyle>
          <a:p>
            <a:endParaRPr lang="en-US"/>
          </a:p>
        </p:txBody>
      </p:sp>
      <p:sp>
        <p:nvSpPr>
          <p:cNvPr id="15" name="Picture Placeholder 14"/>
          <p:cNvSpPr>
            <a:spLocks noGrp="1"/>
          </p:cNvSpPr>
          <p:nvPr>
            <p:ph type="pic" sz="quarter" idx="15"/>
          </p:nvPr>
        </p:nvSpPr>
        <p:spPr>
          <a:xfrm>
            <a:off x="5752540" y="3645024"/>
            <a:ext cx="2088232" cy="2088232"/>
          </a:xfrm>
          <a:custGeom>
            <a:avLst/>
            <a:gdLst>
              <a:gd name="connsiteX0" fmla="*/ 0 w 2088232"/>
              <a:gd name="connsiteY0" fmla="*/ 0 h 2088232"/>
              <a:gd name="connsiteX1" fmla="*/ 2088232 w 2088232"/>
              <a:gd name="connsiteY1" fmla="*/ 0 h 2088232"/>
              <a:gd name="connsiteX2" fmla="*/ 2088232 w 2088232"/>
              <a:gd name="connsiteY2" fmla="*/ 2088232 h 2088232"/>
              <a:gd name="connsiteX3" fmla="*/ 0 w 2088232"/>
              <a:gd name="connsiteY3" fmla="*/ 2088232 h 2088232"/>
            </a:gdLst>
            <a:ahLst/>
            <a:cxnLst>
              <a:cxn ang="0">
                <a:pos x="connsiteX0" y="connsiteY0"/>
              </a:cxn>
              <a:cxn ang="0">
                <a:pos x="connsiteX1" y="connsiteY1"/>
              </a:cxn>
              <a:cxn ang="0">
                <a:pos x="connsiteX2" y="connsiteY2"/>
              </a:cxn>
              <a:cxn ang="0">
                <a:pos x="connsiteX3" y="connsiteY3"/>
              </a:cxn>
            </a:cxnLst>
            <a:rect l="l" t="t" r="r" b="b"/>
            <a:pathLst>
              <a:path w="2088232" h="2088232">
                <a:moveTo>
                  <a:pt x="0" y="0"/>
                </a:moveTo>
                <a:lnTo>
                  <a:pt x="2088232" y="0"/>
                </a:lnTo>
                <a:lnTo>
                  <a:pt x="2088232" y="2088232"/>
                </a:lnTo>
                <a:lnTo>
                  <a:pt x="0" y="2088232"/>
                </a:lnTo>
                <a:close/>
              </a:path>
            </a:pathLst>
          </a:custGeom>
        </p:spPr>
        <p:txBody>
          <a:bodyPr wrap="square" anchor="ctr">
            <a:noAutofit/>
          </a:bodyPr>
          <a:lstStyle>
            <a:lvl1pPr marL="0" indent="0" algn="ctr">
              <a:buFontTx/>
              <a:buNone/>
              <a:defRPr/>
            </a:lvl1pPr>
          </a:lstStyle>
          <a:p>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ur Portfolio2">
    <p:bg>
      <p:bgPr>
        <a:solidFill>
          <a:schemeClr val="accent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fld>
            <a:endParaRPr lang="en-US"/>
          </a:p>
        </p:txBody>
      </p:sp>
      <p:sp>
        <p:nvSpPr>
          <p:cNvPr id="5" name="Title 1"/>
          <p:cNvSpPr>
            <a:spLocks noGrp="1"/>
          </p:cNvSpPr>
          <p:nvPr>
            <p:ph type="title"/>
          </p:nvPr>
        </p:nvSpPr>
        <p:spPr>
          <a:xfrm>
            <a:off x="609441" y="274639"/>
            <a:ext cx="10969943" cy="711081"/>
          </a:xfrm>
        </p:spPr>
        <p:txBody>
          <a:bodyPr>
            <a:noAutofit/>
          </a:bodyPr>
          <a:lstStyle>
            <a:lvl1pPr>
              <a:defRPr sz="3600" b="1">
                <a:solidFill>
                  <a:schemeClr val="bg1"/>
                </a:solidFill>
                <a:latin typeface="+mn-lt"/>
              </a:defRPr>
            </a:lvl1pPr>
          </a:lstStyle>
          <a:p>
            <a:r>
              <a:rPr lang="en-US" dirty="0"/>
              <a:t>Click to edit Master title style</a:t>
            </a:r>
            <a:endParaRPr lang="en-US" dirty="0"/>
          </a:p>
        </p:txBody>
      </p:sp>
      <p:sp>
        <p:nvSpPr>
          <p:cNvPr id="6" name="Picture Placeholder 5"/>
          <p:cNvSpPr>
            <a:spLocks noGrp="1"/>
          </p:cNvSpPr>
          <p:nvPr>
            <p:ph type="pic" sz="quarter" idx="13"/>
          </p:nvPr>
        </p:nvSpPr>
        <p:spPr>
          <a:xfrm>
            <a:off x="586854" y="1484784"/>
            <a:ext cx="5349922" cy="1872208"/>
          </a:xfrm>
          <a:custGeom>
            <a:avLst/>
            <a:gdLst>
              <a:gd name="connsiteX0" fmla="*/ 0 w 3672408"/>
              <a:gd name="connsiteY0" fmla="*/ 0 h 1872208"/>
              <a:gd name="connsiteX1" fmla="*/ 3672408 w 3672408"/>
              <a:gd name="connsiteY1" fmla="*/ 0 h 1872208"/>
              <a:gd name="connsiteX2" fmla="*/ 3672408 w 3672408"/>
              <a:gd name="connsiteY2" fmla="*/ 1872208 h 1872208"/>
              <a:gd name="connsiteX3" fmla="*/ 0 w 3672408"/>
              <a:gd name="connsiteY3" fmla="*/ 1872208 h 1872208"/>
            </a:gdLst>
            <a:ahLst/>
            <a:cxnLst>
              <a:cxn ang="0">
                <a:pos x="connsiteX0" y="connsiteY0"/>
              </a:cxn>
              <a:cxn ang="0">
                <a:pos x="connsiteX1" y="connsiteY1"/>
              </a:cxn>
              <a:cxn ang="0">
                <a:pos x="connsiteX2" y="connsiteY2"/>
              </a:cxn>
              <a:cxn ang="0">
                <a:pos x="connsiteX3" y="connsiteY3"/>
              </a:cxn>
            </a:cxnLst>
            <a:rect l="l" t="t" r="r" b="b"/>
            <a:pathLst>
              <a:path w="3672408" h="1872208">
                <a:moveTo>
                  <a:pt x="0" y="0"/>
                </a:moveTo>
                <a:lnTo>
                  <a:pt x="3672408" y="0"/>
                </a:lnTo>
                <a:lnTo>
                  <a:pt x="3672408" y="1872208"/>
                </a:lnTo>
                <a:lnTo>
                  <a:pt x="0" y="1872208"/>
                </a:lnTo>
                <a:close/>
              </a:path>
            </a:pathLst>
          </a:custGeom>
        </p:spPr>
        <p:txBody>
          <a:bodyPr wrap="square" anchor="ctr">
            <a:noAutofit/>
          </a:bodyPr>
          <a:lstStyle>
            <a:lvl1pPr marL="0" indent="0" algn="ctr">
              <a:buFontTx/>
              <a:buNone/>
              <a:defRPr/>
            </a:lvl1pPr>
          </a:lstStyle>
          <a:p>
            <a:endParaRPr lang="en-US"/>
          </a:p>
        </p:txBody>
      </p:sp>
      <p:sp>
        <p:nvSpPr>
          <p:cNvPr id="7" name="Picture Placeholder 6"/>
          <p:cNvSpPr>
            <a:spLocks noGrp="1"/>
          </p:cNvSpPr>
          <p:nvPr>
            <p:ph type="pic" sz="quarter" idx="14"/>
          </p:nvPr>
        </p:nvSpPr>
        <p:spPr>
          <a:xfrm>
            <a:off x="6278114" y="1484784"/>
            <a:ext cx="5301270" cy="4248472"/>
          </a:xfrm>
          <a:custGeom>
            <a:avLst/>
            <a:gdLst>
              <a:gd name="connsiteX0" fmla="*/ 0 w 3423558"/>
              <a:gd name="connsiteY0" fmla="*/ 0 h 4248472"/>
              <a:gd name="connsiteX1" fmla="*/ 3423558 w 3423558"/>
              <a:gd name="connsiteY1" fmla="*/ 0 h 4248472"/>
              <a:gd name="connsiteX2" fmla="*/ 3423558 w 3423558"/>
              <a:gd name="connsiteY2" fmla="*/ 4248472 h 4248472"/>
              <a:gd name="connsiteX3" fmla="*/ 0 w 3423558"/>
              <a:gd name="connsiteY3" fmla="*/ 4248472 h 4248472"/>
            </a:gdLst>
            <a:ahLst/>
            <a:cxnLst>
              <a:cxn ang="0">
                <a:pos x="connsiteX0" y="connsiteY0"/>
              </a:cxn>
              <a:cxn ang="0">
                <a:pos x="connsiteX1" y="connsiteY1"/>
              </a:cxn>
              <a:cxn ang="0">
                <a:pos x="connsiteX2" y="connsiteY2"/>
              </a:cxn>
              <a:cxn ang="0">
                <a:pos x="connsiteX3" y="connsiteY3"/>
              </a:cxn>
            </a:cxnLst>
            <a:rect l="l" t="t" r="r" b="b"/>
            <a:pathLst>
              <a:path w="3423558" h="4248472">
                <a:moveTo>
                  <a:pt x="0" y="0"/>
                </a:moveTo>
                <a:lnTo>
                  <a:pt x="3423558" y="0"/>
                </a:lnTo>
                <a:lnTo>
                  <a:pt x="3423558" y="4248472"/>
                </a:lnTo>
                <a:lnTo>
                  <a:pt x="0" y="4248472"/>
                </a:lnTo>
                <a:close/>
              </a:path>
            </a:pathLst>
          </a:custGeom>
        </p:spPr>
        <p:txBody>
          <a:bodyPr wrap="square" anchor="ctr">
            <a:noAutofit/>
          </a:bodyPr>
          <a:lstStyle>
            <a:lvl1pPr marL="0" indent="0" algn="ctr">
              <a:buFontTx/>
              <a:buNone/>
              <a:defRPr/>
            </a:lvl1pPr>
          </a:lstStyle>
          <a:p>
            <a:endParaRPr lang="en-US"/>
          </a:p>
        </p:txBody>
      </p:sp>
      <p:sp>
        <p:nvSpPr>
          <p:cNvPr id="8" name="Picture Placeholder 7"/>
          <p:cNvSpPr>
            <a:spLocks noGrp="1"/>
          </p:cNvSpPr>
          <p:nvPr>
            <p:ph type="pic" sz="quarter" idx="15"/>
          </p:nvPr>
        </p:nvSpPr>
        <p:spPr>
          <a:xfrm>
            <a:off x="3848544" y="3645024"/>
            <a:ext cx="2088232" cy="2088232"/>
          </a:xfrm>
          <a:custGeom>
            <a:avLst/>
            <a:gdLst>
              <a:gd name="connsiteX0" fmla="*/ 0 w 2088232"/>
              <a:gd name="connsiteY0" fmla="*/ 0 h 2088232"/>
              <a:gd name="connsiteX1" fmla="*/ 2088232 w 2088232"/>
              <a:gd name="connsiteY1" fmla="*/ 0 h 2088232"/>
              <a:gd name="connsiteX2" fmla="*/ 2088232 w 2088232"/>
              <a:gd name="connsiteY2" fmla="*/ 2088232 h 2088232"/>
              <a:gd name="connsiteX3" fmla="*/ 0 w 2088232"/>
              <a:gd name="connsiteY3" fmla="*/ 2088232 h 2088232"/>
            </a:gdLst>
            <a:ahLst/>
            <a:cxnLst>
              <a:cxn ang="0">
                <a:pos x="connsiteX0" y="connsiteY0"/>
              </a:cxn>
              <a:cxn ang="0">
                <a:pos x="connsiteX1" y="connsiteY1"/>
              </a:cxn>
              <a:cxn ang="0">
                <a:pos x="connsiteX2" y="connsiteY2"/>
              </a:cxn>
              <a:cxn ang="0">
                <a:pos x="connsiteX3" y="connsiteY3"/>
              </a:cxn>
            </a:cxnLst>
            <a:rect l="l" t="t" r="r" b="b"/>
            <a:pathLst>
              <a:path w="2088232" h="2088232">
                <a:moveTo>
                  <a:pt x="0" y="0"/>
                </a:moveTo>
                <a:lnTo>
                  <a:pt x="2088232" y="0"/>
                </a:lnTo>
                <a:lnTo>
                  <a:pt x="2088232" y="2088232"/>
                </a:lnTo>
                <a:lnTo>
                  <a:pt x="0" y="2088232"/>
                </a:lnTo>
                <a:close/>
              </a:path>
            </a:pathLst>
          </a:custGeom>
        </p:spPr>
        <p:txBody>
          <a:bodyPr wrap="square" anchor="ctr">
            <a:noAutofit/>
          </a:bodyPr>
          <a:lstStyle>
            <a:lvl1pPr marL="0" indent="0" algn="ctr">
              <a:buFontTx/>
              <a:buNone/>
              <a:defRPr/>
            </a:lvl1pPr>
          </a:lstStyle>
          <a:p>
            <a:endParaRPr lang="en-US" dirty="0"/>
          </a:p>
        </p:txBody>
      </p:sp>
      <p:sp>
        <p:nvSpPr>
          <p:cNvPr id="9" name="Picture Placeholder 8"/>
          <p:cNvSpPr>
            <a:spLocks noGrp="1"/>
          </p:cNvSpPr>
          <p:nvPr>
            <p:ph type="pic" sz="quarter" idx="16"/>
          </p:nvPr>
        </p:nvSpPr>
        <p:spPr>
          <a:xfrm>
            <a:off x="586854" y="3645024"/>
            <a:ext cx="2866030" cy="2088232"/>
          </a:xfrm>
          <a:custGeom>
            <a:avLst/>
            <a:gdLst>
              <a:gd name="connsiteX0" fmla="*/ 0 w 2088232"/>
              <a:gd name="connsiteY0" fmla="*/ 0 h 2088232"/>
              <a:gd name="connsiteX1" fmla="*/ 2088232 w 2088232"/>
              <a:gd name="connsiteY1" fmla="*/ 0 h 2088232"/>
              <a:gd name="connsiteX2" fmla="*/ 2088232 w 2088232"/>
              <a:gd name="connsiteY2" fmla="*/ 2088232 h 2088232"/>
              <a:gd name="connsiteX3" fmla="*/ 0 w 2088232"/>
              <a:gd name="connsiteY3" fmla="*/ 2088232 h 2088232"/>
            </a:gdLst>
            <a:ahLst/>
            <a:cxnLst>
              <a:cxn ang="0">
                <a:pos x="connsiteX0" y="connsiteY0"/>
              </a:cxn>
              <a:cxn ang="0">
                <a:pos x="connsiteX1" y="connsiteY1"/>
              </a:cxn>
              <a:cxn ang="0">
                <a:pos x="connsiteX2" y="connsiteY2"/>
              </a:cxn>
              <a:cxn ang="0">
                <a:pos x="connsiteX3" y="connsiteY3"/>
              </a:cxn>
            </a:cxnLst>
            <a:rect l="l" t="t" r="r" b="b"/>
            <a:pathLst>
              <a:path w="2088232" h="2088232">
                <a:moveTo>
                  <a:pt x="0" y="0"/>
                </a:moveTo>
                <a:lnTo>
                  <a:pt x="2088232" y="0"/>
                </a:lnTo>
                <a:lnTo>
                  <a:pt x="2088232" y="2088232"/>
                </a:lnTo>
                <a:lnTo>
                  <a:pt x="0" y="2088232"/>
                </a:lnTo>
                <a:close/>
              </a:path>
            </a:pathLst>
          </a:custGeom>
        </p:spPr>
        <p:txBody>
          <a:bodyPr wrap="square" anchor="ctr">
            <a:noAutofit/>
          </a:bodyPr>
          <a:lstStyle>
            <a:lvl1pPr marL="0" indent="0" algn="ctr">
              <a:buFontTx/>
              <a:buNone/>
              <a:defRPr/>
            </a:lvl1pPr>
          </a:lstStyle>
          <a:p>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Full blank">
    <p:bg>
      <p:bgPr>
        <a:solidFill>
          <a:schemeClr val="bg1"/>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621803" y="1124744"/>
            <a:ext cx="3024336" cy="3024336"/>
          </a:xfrm>
          <a:custGeom>
            <a:avLst/>
            <a:gdLst>
              <a:gd name="connsiteX0" fmla="*/ 0 w 3024336"/>
              <a:gd name="connsiteY0" fmla="*/ 0 h 3024336"/>
              <a:gd name="connsiteX1" fmla="*/ 3024336 w 3024336"/>
              <a:gd name="connsiteY1" fmla="*/ 0 h 3024336"/>
              <a:gd name="connsiteX2" fmla="*/ 3024336 w 3024336"/>
              <a:gd name="connsiteY2" fmla="*/ 3024336 h 3024336"/>
              <a:gd name="connsiteX3" fmla="*/ 0 w 3024336"/>
              <a:gd name="connsiteY3" fmla="*/ 3024336 h 3024336"/>
            </a:gdLst>
            <a:ahLst/>
            <a:cxnLst>
              <a:cxn ang="0">
                <a:pos x="connsiteX0" y="connsiteY0"/>
              </a:cxn>
              <a:cxn ang="0">
                <a:pos x="connsiteX1" y="connsiteY1"/>
              </a:cxn>
              <a:cxn ang="0">
                <a:pos x="connsiteX2" y="connsiteY2"/>
              </a:cxn>
              <a:cxn ang="0">
                <a:pos x="connsiteX3" y="connsiteY3"/>
              </a:cxn>
            </a:cxnLst>
            <a:rect l="l" t="t" r="r" b="b"/>
            <a:pathLst>
              <a:path w="3024336" h="3024336">
                <a:moveTo>
                  <a:pt x="0" y="0"/>
                </a:moveTo>
                <a:lnTo>
                  <a:pt x="3024336" y="0"/>
                </a:lnTo>
                <a:lnTo>
                  <a:pt x="3024336" y="3024336"/>
                </a:lnTo>
                <a:lnTo>
                  <a:pt x="0" y="3024336"/>
                </a:lnTo>
                <a:close/>
              </a:path>
            </a:pathLst>
          </a:custGeom>
        </p:spPr>
        <p:txBody>
          <a:bodyPr wrap="square" anchor="ctr">
            <a:noAutofit/>
          </a:bodyPr>
          <a:lstStyle>
            <a:lvl1pPr marL="0" indent="0" algn="ctr">
              <a:buFontTx/>
              <a:buNone/>
              <a:defRPr sz="2400"/>
            </a:lvl1pPr>
          </a:lstStyle>
          <a:p>
            <a:endParaRPr lang="en-US"/>
          </a:p>
        </p:txBody>
      </p:sp>
      <p:sp>
        <p:nvSpPr>
          <p:cNvPr id="12" name="Picture Placeholder 11"/>
          <p:cNvSpPr>
            <a:spLocks noGrp="1"/>
          </p:cNvSpPr>
          <p:nvPr>
            <p:ph type="pic" sz="quarter" idx="11"/>
          </p:nvPr>
        </p:nvSpPr>
        <p:spPr>
          <a:xfrm>
            <a:off x="4747446" y="1556791"/>
            <a:ext cx="1942055" cy="2304256"/>
          </a:xfrm>
          <a:custGeom>
            <a:avLst/>
            <a:gdLst>
              <a:gd name="connsiteX0" fmla="*/ 0 w 1942055"/>
              <a:gd name="connsiteY0" fmla="*/ 0 h 2304256"/>
              <a:gd name="connsiteX1" fmla="*/ 1942055 w 1942055"/>
              <a:gd name="connsiteY1" fmla="*/ 0 h 2304256"/>
              <a:gd name="connsiteX2" fmla="*/ 1942055 w 1942055"/>
              <a:gd name="connsiteY2" fmla="*/ 2304256 h 2304256"/>
              <a:gd name="connsiteX3" fmla="*/ 0 w 1942055"/>
              <a:gd name="connsiteY3" fmla="*/ 2304256 h 2304256"/>
            </a:gdLst>
            <a:ahLst/>
            <a:cxnLst>
              <a:cxn ang="0">
                <a:pos x="connsiteX0" y="connsiteY0"/>
              </a:cxn>
              <a:cxn ang="0">
                <a:pos x="connsiteX1" y="connsiteY1"/>
              </a:cxn>
              <a:cxn ang="0">
                <a:pos x="connsiteX2" y="connsiteY2"/>
              </a:cxn>
              <a:cxn ang="0">
                <a:pos x="connsiteX3" y="connsiteY3"/>
              </a:cxn>
            </a:cxnLst>
            <a:rect l="l" t="t" r="r" b="b"/>
            <a:pathLst>
              <a:path w="1942055" h="2304256">
                <a:moveTo>
                  <a:pt x="0" y="0"/>
                </a:moveTo>
                <a:lnTo>
                  <a:pt x="1942055" y="0"/>
                </a:lnTo>
                <a:lnTo>
                  <a:pt x="1942055" y="2304256"/>
                </a:lnTo>
                <a:lnTo>
                  <a:pt x="0" y="2304256"/>
                </a:lnTo>
                <a:close/>
              </a:path>
            </a:pathLst>
          </a:custGeom>
        </p:spPr>
        <p:txBody>
          <a:bodyPr wrap="square" anchor="ctr">
            <a:noAutofit/>
          </a:bodyPr>
          <a:lstStyle>
            <a:lvl1pPr marL="0" indent="0" algn="ctr">
              <a:buFontTx/>
              <a:buNone/>
              <a:defRPr sz="2400"/>
            </a:lvl1pPr>
          </a:lstStyle>
          <a:p>
            <a:endParaRPr lang="en-US"/>
          </a:p>
        </p:txBody>
      </p:sp>
      <p:sp>
        <p:nvSpPr>
          <p:cNvPr id="13" name="Picture Placeholder 12"/>
          <p:cNvSpPr>
            <a:spLocks noGrp="1"/>
          </p:cNvSpPr>
          <p:nvPr>
            <p:ph type="pic" sz="quarter" idx="12"/>
          </p:nvPr>
        </p:nvSpPr>
        <p:spPr>
          <a:xfrm>
            <a:off x="7162051" y="1556791"/>
            <a:ext cx="1942055" cy="2304256"/>
          </a:xfrm>
          <a:custGeom>
            <a:avLst/>
            <a:gdLst>
              <a:gd name="connsiteX0" fmla="*/ 0 w 1942055"/>
              <a:gd name="connsiteY0" fmla="*/ 0 h 2304256"/>
              <a:gd name="connsiteX1" fmla="*/ 1942055 w 1942055"/>
              <a:gd name="connsiteY1" fmla="*/ 0 h 2304256"/>
              <a:gd name="connsiteX2" fmla="*/ 1942055 w 1942055"/>
              <a:gd name="connsiteY2" fmla="*/ 2304256 h 2304256"/>
              <a:gd name="connsiteX3" fmla="*/ 0 w 1942055"/>
              <a:gd name="connsiteY3" fmla="*/ 2304256 h 2304256"/>
            </a:gdLst>
            <a:ahLst/>
            <a:cxnLst>
              <a:cxn ang="0">
                <a:pos x="connsiteX0" y="connsiteY0"/>
              </a:cxn>
              <a:cxn ang="0">
                <a:pos x="connsiteX1" y="connsiteY1"/>
              </a:cxn>
              <a:cxn ang="0">
                <a:pos x="connsiteX2" y="connsiteY2"/>
              </a:cxn>
              <a:cxn ang="0">
                <a:pos x="connsiteX3" y="connsiteY3"/>
              </a:cxn>
            </a:cxnLst>
            <a:rect l="l" t="t" r="r" b="b"/>
            <a:pathLst>
              <a:path w="1942055" h="2304256">
                <a:moveTo>
                  <a:pt x="0" y="0"/>
                </a:moveTo>
                <a:lnTo>
                  <a:pt x="1942055" y="0"/>
                </a:lnTo>
                <a:lnTo>
                  <a:pt x="1942055" y="2304256"/>
                </a:lnTo>
                <a:lnTo>
                  <a:pt x="0" y="2304256"/>
                </a:lnTo>
                <a:close/>
              </a:path>
            </a:pathLst>
          </a:custGeom>
        </p:spPr>
        <p:txBody>
          <a:bodyPr wrap="square" anchor="ctr">
            <a:noAutofit/>
          </a:bodyPr>
          <a:lstStyle>
            <a:lvl1pPr marL="0" indent="0" algn="ctr">
              <a:buFontTx/>
              <a:buNone/>
              <a:defRPr sz="2400"/>
            </a:lvl1pPr>
          </a:lstStyle>
          <a:p>
            <a:endParaRPr lang="en-US" dirty="0"/>
          </a:p>
        </p:txBody>
      </p:sp>
      <p:sp>
        <p:nvSpPr>
          <p:cNvPr id="14" name="Picture Placeholder 13"/>
          <p:cNvSpPr>
            <a:spLocks noGrp="1"/>
          </p:cNvSpPr>
          <p:nvPr>
            <p:ph type="pic" sz="quarter" idx="13"/>
          </p:nvPr>
        </p:nvSpPr>
        <p:spPr>
          <a:xfrm>
            <a:off x="9576655" y="1556791"/>
            <a:ext cx="1942055" cy="2304256"/>
          </a:xfrm>
          <a:custGeom>
            <a:avLst/>
            <a:gdLst>
              <a:gd name="connsiteX0" fmla="*/ 0 w 1942055"/>
              <a:gd name="connsiteY0" fmla="*/ 0 h 2304256"/>
              <a:gd name="connsiteX1" fmla="*/ 1942055 w 1942055"/>
              <a:gd name="connsiteY1" fmla="*/ 0 h 2304256"/>
              <a:gd name="connsiteX2" fmla="*/ 1942055 w 1942055"/>
              <a:gd name="connsiteY2" fmla="*/ 2304256 h 2304256"/>
              <a:gd name="connsiteX3" fmla="*/ 0 w 1942055"/>
              <a:gd name="connsiteY3" fmla="*/ 2304256 h 2304256"/>
            </a:gdLst>
            <a:ahLst/>
            <a:cxnLst>
              <a:cxn ang="0">
                <a:pos x="connsiteX0" y="connsiteY0"/>
              </a:cxn>
              <a:cxn ang="0">
                <a:pos x="connsiteX1" y="connsiteY1"/>
              </a:cxn>
              <a:cxn ang="0">
                <a:pos x="connsiteX2" y="connsiteY2"/>
              </a:cxn>
              <a:cxn ang="0">
                <a:pos x="connsiteX3" y="connsiteY3"/>
              </a:cxn>
            </a:cxnLst>
            <a:rect l="l" t="t" r="r" b="b"/>
            <a:pathLst>
              <a:path w="1942055" h="2304256">
                <a:moveTo>
                  <a:pt x="0" y="0"/>
                </a:moveTo>
                <a:lnTo>
                  <a:pt x="1942055" y="0"/>
                </a:lnTo>
                <a:lnTo>
                  <a:pt x="1942055" y="2304256"/>
                </a:lnTo>
                <a:lnTo>
                  <a:pt x="0" y="2304256"/>
                </a:lnTo>
                <a:close/>
              </a:path>
            </a:pathLst>
          </a:custGeom>
        </p:spPr>
        <p:txBody>
          <a:bodyPr wrap="square" anchor="ctr">
            <a:noAutofit/>
          </a:bodyPr>
          <a:lstStyle>
            <a:lvl1pPr marL="0" indent="0" algn="ctr">
              <a:buFontTx/>
              <a:buNone/>
              <a:defRPr sz="2400"/>
            </a:lvl1p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0" tIns="60949" rIns="0" bIns="60949"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609441" y="1138425"/>
            <a:ext cx="10969943" cy="4987739"/>
          </a:xfrm>
          <a:prstGeom prst="rect">
            <a:avLst/>
          </a:prstGeom>
        </p:spPr>
        <p:txBody>
          <a:bodyPr vert="horz" lIns="0" tIns="60949" rIns="0" bIns="60949"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609441" y="6356351"/>
            <a:ext cx="2844059" cy="365125"/>
          </a:xfrm>
          <a:prstGeom prst="rect">
            <a:avLst/>
          </a:prstGeom>
        </p:spPr>
        <p:txBody>
          <a:bodyPr vert="horz" lIns="0" tIns="60949" rIns="0" bIns="60949" rtlCol="0" anchor="ctr"/>
          <a:lstStyle>
            <a:lvl1pPr algn="l">
              <a:defRPr sz="1600">
                <a:solidFill>
                  <a:schemeClr val="tx1">
                    <a:tint val="75000"/>
                  </a:schemeClr>
                </a:solidFill>
              </a:defRPr>
            </a:lvl1pPr>
          </a:lstStyle>
          <a:p>
            <a:fld id="{425404F2-BE9A-4460-8815-8F645183555F}" type="datetimeFigureOut">
              <a:rPr lang="en-US" smtClean="0"/>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0" tIns="60949" rIns="0"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0" tIns="60949" rIns="0" bIns="60949" rtlCol="0" anchor="ctr"/>
          <a:lstStyle>
            <a:lvl1pPr algn="r">
              <a:defRPr sz="1600">
                <a:solidFill>
                  <a:schemeClr val="tx1">
                    <a:tint val="75000"/>
                  </a:schemeClr>
                </a:solidFill>
              </a:defRPr>
            </a:lvl1pPr>
          </a:lstStyle>
          <a:p>
            <a:fld id="{96E69268-9C8B-4EBF-A9EE-DC5DC2D48DC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219200" rtl="0" eaLnBrk="1" latinLnBrk="0" hangingPunct="1">
        <a:spcBef>
          <a:spcPct val="0"/>
        </a:spcBef>
        <a:buNone/>
        <a:defRPr sz="3600"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anose="020B0604020202020204" pitchFamily="34" charset="0"/>
        <a:buChar char="•"/>
        <a:defRPr sz="3600" kern="1200">
          <a:solidFill>
            <a:schemeClr val="tx1"/>
          </a:solidFill>
          <a:latin typeface="+mj-lt"/>
          <a:ea typeface="+mn-ea"/>
          <a:cs typeface="+mn-cs"/>
        </a:defRPr>
      </a:lvl1pPr>
      <a:lvl2pPr marL="990600" indent="-381000" algn="l" defTabSz="1219200" rtl="0" eaLnBrk="1" latinLnBrk="0" hangingPunct="1">
        <a:spcBef>
          <a:spcPct val="20000"/>
        </a:spcBef>
        <a:buFont typeface="Arial" panose="020B0604020202020204" pitchFamily="34" charset="0"/>
        <a:buChar char="–"/>
        <a:defRPr sz="3200" kern="1200">
          <a:solidFill>
            <a:schemeClr val="tx1"/>
          </a:solidFill>
          <a:latin typeface="+mj-lt"/>
          <a:ea typeface="+mn-ea"/>
          <a:cs typeface="+mn-cs"/>
        </a:defRPr>
      </a:lvl2pPr>
      <a:lvl3pPr marL="1524000" indent="-304800" algn="l" defTabSz="1219200" rtl="0" eaLnBrk="1" latinLnBrk="0" hangingPunct="1">
        <a:spcBef>
          <a:spcPct val="20000"/>
        </a:spcBef>
        <a:buFont typeface="Arial" panose="020B0604020202020204" pitchFamily="34" charset="0"/>
        <a:buChar char="•"/>
        <a:defRPr sz="2400" kern="1200">
          <a:solidFill>
            <a:schemeClr val="tx1"/>
          </a:solidFill>
          <a:latin typeface="+mj-lt"/>
          <a:ea typeface="+mn-ea"/>
          <a:cs typeface="+mn-cs"/>
        </a:defRPr>
      </a:lvl3pPr>
      <a:lvl4pPr marL="21329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4pPr>
      <a:lvl5pPr marL="27425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5pPr>
      <a:lvl6pPr marL="33521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17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13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09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2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28.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29.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30.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31.xml"/></Relationships>
</file>

<file path=ppt/slides/_rels/slide18.xml.rels><?xml version="1.0" encoding="UTF-8" standalone="yes"?>
<Relationships xmlns="http://schemas.openxmlformats.org/package/2006/relationships"><Relationship Id="rId9" Type="http://schemas.openxmlformats.org/officeDocument/2006/relationships/tags" Target="../tags/tag38.xml"/><Relationship Id="rId8" Type="http://schemas.openxmlformats.org/officeDocument/2006/relationships/image" Target="../media/image20.svg"/><Relationship Id="rId7" Type="http://schemas.openxmlformats.org/officeDocument/2006/relationships/image" Target="../media/image19.png"/><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3" Type="http://schemas.openxmlformats.org/officeDocument/2006/relationships/slideLayout" Target="../slideLayouts/slideLayout6.xml"/><Relationship Id="rId32" Type="http://schemas.openxmlformats.org/officeDocument/2006/relationships/image" Target="../media/image26.svg"/><Relationship Id="rId31" Type="http://schemas.openxmlformats.org/officeDocument/2006/relationships/image" Target="../media/image25.png"/><Relationship Id="rId30" Type="http://schemas.openxmlformats.org/officeDocument/2006/relationships/tags" Target="../tags/tag55.xml"/><Relationship Id="rId3" Type="http://schemas.openxmlformats.org/officeDocument/2006/relationships/tags" Target="../tags/tag34.xml"/><Relationship Id="rId29" Type="http://schemas.openxmlformats.org/officeDocument/2006/relationships/tags" Target="../tags/tag54.xml"/><Relationship Id="rId28" Type="http://schemas.openxmlformats.org/officeDocument/2006/relationships/tags" Target="../tags/tag53.xml"/><Relationship Id="rId27" Type="http://schemas.openxmlformats.org/officeDocument/2006/relationships/tags" Target="../tags/tag52.xml"/><Relationship Id="rId26" Type="http://schemas.openxmlformats.org/officeDocument/2006/relationships/tags" Target="../tags/tag51.xml"/><Relationship Id="rId25" Type="http://schemas.openxmlformats.org/officeDocument/2006/relationships/tags" Target="../tags/tag50.xml"/><Relationship Id="rId24" Type="http://schemas.openxmlformats.org/officeDocument/2006/relationships/image" Target="../media/image24.svg"/><Relationship Id="rId23" Type="http://schemas.openxmlformats.org/officeDocument/2006/relationships/image" Target="../media/image23.png"/><Relationship Id="rId22" Type="http://schemas.openxmlformats.org/officeDocument/2006/relationships/tags" Target="../tags/tag49.xml"/><Relationship Id="rId21" Type="http://schemas.openxmlformats.org/officeDocument/2006/relationships/tags" Target="../tags/tag48.xml"/><Relationship Id="rId20" Type="http://schemas.openxmlformats.org/officeDocument/2006/relationships/tags" Target="../tags/tag47.xml"/><Relationship Id="rId2" Type="http://schemas.openxmlformats.org/officeDocument/2006/relationships/tags" Target="../tags/tag33.xml"/><Relationship Id="rId19" Type="http://schemas.openxmlformats.org/officeDocument/2006/relationships/tags" Target="../tags/tag46.xml"/><Relationship Id="rId18" Type="http://schemas.openxmlformats.org/officeDocument/2006/relationships/tags" Target="../tags/tag45.xml"/><Relationship Id="rId17" Type="http://schemas.openxmlformats.org/officeDocument/2006/relationships/tags" Target="../tags/tag44.xml"/><Relationship Id="rId16" Type="http://schemas.openxmlformats.org/officeDocument/2006/relationships/image" Target="../media/image22.svg"/><Relationship Id="rId15" Type="http://schemas.openxmlformats.org/officeDocument/2006/relationships/image" Target="../media/image21.png"/><Relationship Id="rId14" Type="http://schemas.openxmlformats.org/officeDocument/2006/relationships/tags" Target="../tags/tag43.xml"/><Relationship Id="rId13" Type="http://schemas.openxmlformats.org/officeDocument/2006/relationships/tags" Target="../tags/tag42.xml"/><Relationship Id="rId12" Type="http://schemas.openxmlformats.org/officeDocument/2006/relationships/tags" Target="../tags/tag41.xml"/><Relationship Id="rId11" Type="http://schemas.openxmlformats.org/officeDocument/2006/relationships/tags" Target="../tags/tag40.xml"/><Relationship Id="rId10" Type="http://schemas.openxmlformats.org/officeDocument/2006/relationships/tags" Target="../tags/tag39.xml"/><Relationship Id="rId1" Type="http://schemas.openxmlformats.org/officeDocument/2006/relationships/tags" Target="../tags/tag3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microsoft.com/office/2007/relationships/hdphoto" Target="../media/image28.wdp"/><Relationship Id="rId1"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microsoft.com/office/2007/relationships/hdphoto" Target="../media/image28.wdp"/><Relationship Id="rId1"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microsoft.com/office/2007/relationships/hdphoto" Target="../media/image28.wdp"/><Relationship Id="rId1"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microsoft.com/office/2007/relationships/hdphoto" Target="../media/image28.wdp"/><Relationship Id="rId1"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tags" Target="../tags/tag4.xml"/><Relationship Id="rId3" Type="http://schemas.openxmlformats.org/officeDocument/2006/relationships/tags" Target="../tags/tag3.xml"/><Relationship Id="rId22" Type="http://schemas.openxmlformats.org/officeDocument/2006/relationships/slideLayout" Target="../slideLayouts/slideLayout2.xml"/><Relationship Id="rId21" Type="http://schemas.openxmlformats.org/officeDocument/2006/relationships/image" Target="../media/image10.svg"/><Relationship Id="rId20" Type="http://schemas.openxmlformats.org/officeDocument/2006/relationships/image" Target="../media/image9.png"/><Relationship Id="rId2" Type="http://schemas.openxmlformats.org/officeDocument/2006/relationships/tags" Target="../tags/tag2.xml"/><Relationship Id="rId19" Type="http://schemas.openxmlformats.org/officeDocument/2006/relationships/tags" Target="../tags/tag13.xml"/><Relationship Id="rId18" Type="http://schemas.openxmlformats.org/officeDocument/2006/relationships/tags" Target="../tags/tag12.xml"/><Relationship Id="rId17" Type="http://schemas.openxmlformats.org/officeDocument/2006/relationships/tags" Target="../tags/tag11.xml"/><Relationship Id="rId16" Type="http://schemas.openxmlformats.org/officeDocument/2006/relationships/image" Target="../media/image8.svg"/><Relationship Id="rId15" Type="http://schemas.openxmlformats.org/officeDocument/2006/relationships/image" Target="../media/image7.png"/><Relationship Id="rId14" Type="http://schemas.openxmlformats.org/officeDocument/2006/relationships/tags" Target="../tags/tag10.xml"/><Relationship Id="rId13" Type="http://schemas.openxmlformats.org/officeDocument/2006/relationships/tags" Target="../tags/tag9.xml"/><Relationship Id="rId12" Type="http://schemas.openxmlformats.org/officeDocument/2006/relationships/tags" Target="../tags/tag8.xml"/><Relationship Id="rId11" Type="http://schemas.openxmlformats.org/officeDocument/2006/relationships/image" Target="../media/image6.svg"/><Relationship Id="rId10" Type="http://schemas.openxmlformats.org/officeDocument/2006/relationships/image" Target="../media/image5.png"/><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9" Type="http://schemas.openxmlformats.org/officeDocument/2006/relationships/tags" Target="../tags/tag20.xml"/><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tags" Target="../tags/tag17.xml"/><Relationship Id="rId3" Type="http://schemas.openxmlformats.org/officeDocument/2006/relationships/tags" Target="../tags/tag16.xml"/><Relationship Id="rId22" Type="http://schemas.openxmlformats.org/officeDocument/2006/relationships/slideLayout" Target="../slideLayouts/slideLayout2.xml"/><Relationship Id="rId21" Type="http://schemas.openxmlformats.org/officeDocument/2006/relationships/image" Target="../media/image18.svg"/><Relationship Id="rId20" Type="http://schemas.openxmlformats.org/officeDocument/2006/relationships/image" Target="../media/image17.png"/><Relationship Id="rId2" Type="http://schemas.openxmlformats.org/officeDocument/2006/relationships/tags" Target="../tags/tag15.xml"/><Relationship Id="rId19" Type="http://schemas.openxmlformats.org/officeDocument/2006/relationships/tags" Target="../tags/tag26.xml"/><Relationship Id="rId18" Type="http://schemas.openxmlformats.org/officeDocument/2006/relationships/tags" Target="../tags/tag25.xml"/><Relationship Id="rId17" Type="http://schemas.openxmlformats.org/officeDocument/2006/relationships/tags" Target="../tags/tag24.xml"/><Relationship Id="rId16" Type="http://schemas.openxmlformats.org/officeDocument/2006/relationships/image" Target="../media/image16.svg"/><Relationship Id="rId15" Type="http://schemas.openxmlformats.org/officeDocument/2006/relationships/image" Target="../media/image15.png"/><Relationship Id="rId14" Type="http://schemas.openxmlformats.org/officeDocument/2006/relationships/tags" Target="../tags/tag23.xml"/><Relationship Id="rId13" Type="http://schemas.openxmlformats.org/officeDocument/2006/relationships/tags" Target="../tags/tag22.xml"/><Relationship Id="rId12" Type="http://schemas.openxmlformats.org/officeDocument/2006/relationships/tags" Target="../tags/tag21.xml"/><Relationship Id="rId11" Type="http://schemas.openxmlformats.org/officeDocument/2006/relationships/image" Target="../media/image14.svg"/><Relationship Id="rId10" Type="http://schemas.openxmlformats.org/officeDocument/2006/relationships/image" Target="../media/image13.png"/><Relationship Id="rId1" Type="http://schemas.openxmlformats.org/officeDocument/2006/relationships/tags" Target="../tags/tag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47000">
              <a:schemeClr val="bg1"/>
            </a:gs>
            <a:gs pos="90000">
              <a:schemeClr val="bg1">
                <a:lumMod val="95000"/>
              </a:schemeClr>
            </a:gs>
          </a:gsLst>
          <a:lin ang="2700000" scaled="1"/>
          <a:tileRect/>
        </a:gradFill>
        <a:effectLst/>
      </p:bgPr>
    </p:bg>
    <p:spTree>
      <p:nvGrpSpPr>
        <p:cNvPr id="1" name=""/>
        <p:cNvGrpSpPr/>
        <p:nvPr/>
      </p:nvGrpSpPr>
      <p:grpSpPr>
        <a:xfrm>
          <a:off x="0" y="0"/>
          <a:ext cx="0" cy="0"/>
          <a:chOff x="0" y="0"/>
          <a:chExt cx="0" cy="0"/>
        </a:xfrm>
      </p:grpSpPr>
      <p:pic>
        <p:nvPicPr>
          <p:cNvPr id="3" name="Picture Placeholder 2" descr="A close-up of a glass ceiling&#10;&#10;Description automatically generated"/>
          <p:cNvPicPr>
            <a:picLocks noGrp="1" noChangeAspect="1"/>
          </p:cNvPicPr>
          <p:nvPr>
            <p:ph type="pic" sz="quarter" idx="13"/>
          </p:nvPr>
        </p:nvPicPr>
        <p:blipFill rotWithShape="1">
          <a:blip r:embed="rId1" cstate="print">
            <a:alphaModFix amt="10000"/>
            <a:extLst>
              <a:ext uri="{BEBA8EAE-BF5A-486C-A8C5-ECC9F3942E4B}">
                <a14:imgProps xmlns:a14="http://schemas.microsoft.com/office/drawing/2010/main">
                  <a14:imgLayer r:embed="rId2">
                    <a14:imgEffect>
                      <a14:colorTemperature colorTemp="4700"/>
                    </a14:imgEffect>
                    <a14:imgEffect>
                      <a14:saturation sat="0"/>
                    </a14:imgEffect>
                  </a14:imgLayer>
                </a14:imgProps>
              </a:ext>
              <a:ext uri="{28A0092B-C50C-407E-A947-70E740481C1C}">
                <a14:useLocalDpi xmlns:a14="http://schemas.microsoft.com/office/drawing/2010/main" val="0"/>
              </a:ext>
            </a:extLst>
          </a:blip>
          <a:srcRect t="7802" b="7802"/>
          <a:stretch>
            <a:fillRect/>
          </a:stretch>
        </p:blipFill>
        <p:spPr>
          <a:xfrm>
            <a:off x="0" y="0"/>
            <a:ext cx="12188825" cy="6858000"/>
          </a:xfrm>
        </p:spPr>
      </p:pic>
      <p:sp>
        <p:nvSpPr>
          <p:cNvPr id="34" name="Title 33"/>
          <p:cNvSpPr>
            <a:spLocks noGrp="1"/>
          </p:cNvSpPr>
          <p:nvPr>
            <p:ph type="ctrTitle"/>
          </p:nvPr>
        </p:nvSpPr>
        <p:spPr>
          <a:xfrm>
            <a:off x="1893119" y="3493173"/>
            <a:ext cx="7193342" cy="2194996"/>
          </a:xfrm>
        </p:spPr>
        <p:txBody>
          <a:bodyPr>
            <a:normAutofit/>
          </a:bodyPr>
          <a:lstStyle/>
          <a:p>
            <a:r>
              <a:rPr lang="en-US" altLang="en-US" sz="4400" dirty="0">
                <a:solidFill>
                  <a:schemeClr val="tx2"/>
                </a:solidFill>
                <a:latin typeface="Arial Black" panose="020B0A04020102020204" pitchFamily="34" charset="0"/>
              </a:rPr>
              <a:t>TRACE-MUSIC</a:t>
            </a:r>
            <a:endParaRPr lang="en-US" altLang="en-US" sz="4400" dirty="0">
              <a:solidFill>
                <a:schemeClr val="tx2"/>
              </a:solidFill>
              <a:latin typeface="Arial Black" panose="020B0A04020102020204" pitchFamily="34" charset="0"/>
            </a:endParaRPr>
          </a:p>
        </p:txBody>
      </p:sp>
      <p:sp>
        <p:nvSpPr>
          <p:cNvPr id="38" name="Subtitle 37"/>
          <p:cNvSpPr>
            <a:spLocks noGrp="1"/>
          </p:cNvSpPr>
          <p:nvPr>
            <p:ph type="subTitle" idx="1"/>
          </p:nvPr>
        </p:nvSpPr>
        <p:spPr>
          <a:xfrm>
            <a:off x="1893117" y="5688896"/>
            <a:ext cx="6515049" cy="764440"/>
          </a:xfrm>
        </p:spPr>
        <p:txBody>
          <a:bodyPr>
            <a:noAutofit/>
          </a:bodyPr>
          <a:lstStyle/>
          <a:p>
            <a:r>
              <a:rPr lang="en-US" altLang="en-US" spc="200" dirty="0">
                <a:latin typeface="Arial Black" panose="020B0A04020102020204" pitchFamily="34" charset="0"/>
              </a:rPr>
              <a:t>A Distributed Cloud-Based Music Streaming Platform</a:t>
            </a:r>
            <a:endParaRPr lang="en-US" altLang="en-US" spc="200" dirty="0">
              <a:latin typeface="Arial Black" panose="020B0A04020102020204" pitchFamily="34" charset="0"/>
            </a:endParaRPr>
          </a:p>
        </p:txBody>
      </p:sp>
      <p:grpSp>
        <p:nvGrpSpPr>
          <p:cNvPr id="2" name="Group 1"/>
          <p:cNvGrpSpPr/>
          <p:nvPr/>
        </p:nvGrpSpPr>
        <p:grpSpPr>
          <a:xfrm>
            <a:off x="8408167" y="4226665"/>
            <a:ext cx="3780658" cy="2631335"/>
            <a:chOff x="8408167" y="4226665"/>
            <a:chExt cx="3780658" cy="2631335"/>
          </a:xfrm>
        </p:grpSpPr>
        <p:sp>
          <p:nvSpPr>
            <p:cNvPr id="16" name="Freeform: Shape 15"/>
            <p:cNvSpPr/>
            <p:nvPr/>
          </p:nvSpPr>
          <p:spPr>
            <a:xfrm>
              <a:off x="9285171" y="5345802"/>
              <a:ext cx="1119137" cy="1270227"/>
            </a:xfrm>
            <a:custGeom>
              <a:avLst/>
              <a:gdLst>
                <a:gd name="connsiteX0" fmla="*/ 0 w 1338375"/>
                <a:gd name="connsiteY0" fmla="*/ 1519065 h 1519064"/>
                <a:gd name="connsiteX1" fmla="*/ 0 w 1338375"/>
                <a:gd name="connsiteY1" fmla="*/ 795728 h 1519064"/>
                <a:gd name="connsiteX2" fmla="*/ 1338375 w 1338375"/>
                <a:gd name="connsiteY2" fmla="*/ 0 h 1519064"/>
                <a:gd name="connsiteX3" fmla="*/ 904412 w 1338375"/>
                <a:gd name="connsiteY3" fmla="*/ 1229691 h 1519064"/>
              </a:gdLst>
              <a:ahLst/>
              <a:cxnLst>
                <a:cxn ang="0">
                  <a:pos x="connsiteX0" y="connsiteY0"/>
                </a:cxn>
                <a:cxn ang="0">
                  <a:pos x="connsiteX1" y="connsiteY1"/>
                </a:cxn>
                <a:cxn ang="0">
                  <a:pos x="connsiteX2" y="connsiteY2"/>
                </a:cxn>
                <a:cxn ang="0">
                  <a:pos x="connsiteX3" y="connsiteY3"/>
                </a:cxn>
              </a:cxnLst>
              <a:rect l="l" t="t" r="r" b="b"/>
              <a:pathLst>
                <a:path w="1338375" h="1519064">
                  <a:moveTo>
                    <a:pt x="0" y="1519065"/>
                  </a:moveTo>
                  <a:lnTo>
                    <a:pt x="0" y="795728"/>
                  </a:lnTo>
                  <a:lnTo>
                    <a:pt x="1338375" y="0"/>
                  </a:lnTo>
                  <a:lnTo>
                    <a:pt x="904412" y="1229691"/>
                  </a:lnTo>
                  <a:close/>
                </a:path>
              </a:pathLst>
            </a:custGeom>
            <a:solidFill>
              <a:schemeClr val="accent5">
                <a:lumMod val="75000"/>
              </a:schemeClr>
            </a:solidFill>
            <a:ln w="19293" cap="flat">
              <a:noFill/>
              <a:prstDash val="solid"/>
              <a:miter/>
            </a:ln>
          </p:spPr>
          <p:txBody>
            <a:bodyPr rtlCol="0" anchor="ctr"/>
            <a:lstStyle/>
            <a:p>
              <a:endParaRPr lang="en-US"/>
            </a:p>
          </p:txBody>
        </p:sp>
        <p:sp>
          <p:nvSpPr>
            <p:cNvPr id="11" name="Freeform: Shape 10"/>
            <p:cNvSpPr/>
            <p:nvPr/>
          </p:nvSpPr>
          <p:spPr>
            <a:xfrm>
              <a:off x="8408167" y="4619888"/>
              <a:ext cx="3780658" cy="2238112"/>
            </a:xfrm>
            <a:custGeom>
              <a:avLst/>
              <a:gdLst>
                <a:gd name="connsiteX0" fmla="*/ 4521288 w 4521287"/>
                <a:gd name="connsiteY0" fmla="*/ 0 h 2676557"/>
                <a:gd name="connsiteX1" fmla="*/ 0 w 4521287"/>
                <a:gd name="connsiteY1" fmla="*/ 2676557 h 2676557"/>
                <a:gd name="connsiteX2" fmla="*/ 4521288 w 4521287"/>
                <a:gd name="connsiteY2" fmla="*/ 2676557 h 2676557"/>
              </a:gdLst>
              <a:ahLst/>
              <a:cxnLst>
                <a:cxn ang="0">
                  <a:pos x="connsiteX0" y="connsiteY0"/>
                </a:cxn>
                <a:cxn ang="0">
                  <a:pos x="connsiteX1" y="connsiteY1"/>
                </a:cxn>
                <a:cxn ang="0">
                  <a:pos x="connsiteX2" y="connsiteY2"/>
                </a:cxn>
              </a:cxnLst>
              <a:rect l="l" t="t" r="r" b="b"/>
              <a:pathLst>
                <a:path w="4521287" h="2676557">
                  <a:moveTo>
                    <a:pt x="4521288" y="0"/>
                  </a:moveTo>
                  <a:lnTo>
                    <a:pt x="0" y="2676557"/>
                  </a:lnTo>
                  <a:lnTo>
                    <a:pt x="4521288" y="2676557"/>
                  </a:lnTo>
                  <a:close/>
                </a:path>
              </a:pathLst>
            </a:custGeom>
            <a:solidFill>
              <a:schemeClr val="accent1"/>
            </a:solidFill>
            <a:ln w="19293" cap="flat">
              <a:noFill/>
              <a:prstDash val="solid"/>
              <a:miter/>
            </a:ln>
          </p:spPr>
          <p:txBody>
            <a:bodyPr rtlCol="0" anchor="ctr"/>
            <a:lstStyle/>
            <a:p>
              <a:endParaRPr lang="en-US"/>
            </a:p>
          </p:txBody>
        </p:sp>
        <p:sp>
          <p:nvSpPr>
            <p:cNvPr id="17" name="Freeform: Shape 16"/>
            <p:cNvSpPr/>
            <p:nvPr/>
          </p:nvSpPr>
          <p:spPr>
            <a:xfrm>
              <a:off x="9285171" y="5345802"/>
              <a:ext cx="1119137" cy="1270227"/>
            </a:xfrm>
            <a:custGeom>
              <a:avLst/>
              <a:gdLst>
                <a:gd name="connsiteX0" fmla="*/ 0 w 1338375"/>
                <a:gd name="connsiteY0" fmla="*/ 795728 h 1519064"/>
                <a:gd name="connsiteX1" fmla="*/ 1338375 w 1338375"/>
                <a:gd name="connsiteY1" fmla="*/ 0 h 1519064"/>
                <a:gd name="connsiteX2" fmla="*/ 1338375 w 1338375"/>
                <a:gd name="connsiteY2" fmla="*/ 1519065 h 1519064"/>
              </a:gdLst>
              <a:ahLst/>
              <a:cxnLst>
                <a:cxn ang="0">
                  <a:pos x="connsiteX0" y="connsiteY0"/>
                </a:cxn>
                <a:cxn ang="0">
                  <a:pos x="connsiteX1" y="connsiteY1"/>
                </a:cxn>
                <a:cxn ang="0">
                  <a:pos x="connsiteX2" y="connsiteY2"/>
                </a:cxn>
              </a:cxnLst>
              <a:rect l="l" t="t" r="r" b="b"/>
              <a:pathLst>
                <a:path w="1338375" h="1519064">
                  <a:moveTo>
                    <a:pt x="0" y="795728"/>
                  </a:moveTo>
                  <a:lnTo>
                    <a:pt x="1338375" y="0"/>
                  </a:lnTo>
                  <a:lnTo>
                    <a:pt x="1338375" y="1519065"/>
                  </a:lnTo>
                  <a:close/>
                </a:path>
              </a:pathLst>
            </a:custGeom>
            <a:solidFill>
              <a:schemeClr val="accent5"/>
            </a:solidFill>
            <a:ln w="19293" cap="flat">
              <a:noFill/>
              <a:prstDash val="solid"/>
              <a:miter/>
            </a:ln>
          </p:spPr>
          <p:txBody>
            <a:bodyPr rtlCol="0" anchor="ctr"/>
            <a:lstStyle/>
            <a:p>
              <a:endParaRPr lang="en-US"/>
            </a:p>
          </p:txBody>
        </p:sp>
        <p:sp>
          <p:nvSpPr>
            <p:cNvPr id="18" name="Freeform: Shape 17"/>
            <p:cNvSpPr/>
            <p:nvPr/>
          </p:nvSpPr>
          <p:spPr>
            <a:xfrm>
              <a:off x="10797531" y="4309958"/>
              <a:ext cx="820829" cy="946738"/>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solidFill>
              <a:schemeClr val="accent5"/>
            </a:solidFill>
            <a:ln w="19293" cap="flat">
              <a:noFill/>
              <a:prstDash val="solid"/>
              <a:miter/>
            </a:ln>
          </p:spPr>
          <p:txBody>
            <a:bodyPr rtlCol="0" anchor="ctr"/>
            <a:lstStyle/>
            <a:p>
              <a:endParaRPr lang="en-US"/>
            </a:p>
          </p:txBody>
        </p:sp>
        <p:sp>
          <p:nvSpPr>
            <p:cNvPr id="19" name="Freeform: Shape 18"/>
            <p:cNvSpPr/>
            <p:nvPr/>
          </p:nvSpPr>
          <p:spPr>
            <a:xfrm>
              <a:off x="11377519" y="4226665"/>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solidFill>
              <a:schemeClr val="accent5"/>
            </a:solidFill>
            <a:ln w="19293" cap="flat">
              <a:noFill/>
              <a:prstDash val="solid"/>
              <a:miter/>
            </a:ln>
          </p:spPr>
          <p:txBody>
            <a:bodyPr rtlCol="0" anchor="ctr"/>
            <a:lstStyle/>
            <a:p>
              <a:endParaRPr lang="en-US"/>
            </a:p>
          </p:txBody>
        </p:sp>
        <p:sp>
          <p:nvSpPr>
            <p:cNvPr id="20" name="Freeform: Shape 19"/>
            <p:cNvSpPr/>
            <p:nvPr/>
          </p:nvSpPr>
          <p:spPr>
            <a:xfrm>
              <a:off x="10198011" y="4287198"/>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solidFill>
              <a:schemeClr val="accent5"/>
            </a:solidFill>
            <a:ln w="19293" cap="flat">
              <a:noFill/>
              <a:prstDash val="solid"/>
              <a:miter/>
            </a:ln>
          </p:spPr>
          <p:txBody>
            <a:bodyPr rtlCol="0" anchor="ctr"/>
            <a:lstStyle/>
            <a:p>
              <a:endParaRPr lang="en-US"/>
            </a:p>
          </p:txBody>
        </p:sp>
      </p:grpSp>
      <p:grpSp>
        <p:nvGrpSpPr>
          <p:cNvPr id="23" name="Group 22"/>
          <p:cNvGrpSpPr/>
          <p:nvPr/>
        </p:nvGrpSpPr>
        <p:grpSpPr>
          <a:xfrm>
            <a:off x="0" y="0"/>
            <a:ext cx="4540469" cy="3417781"/>
            <a:chOff x="0" y="0"/>
            <a:chExt cx="5429945" cy="4087323"/>
          </a:xfrm>
        </p:grpSpPr>
        <p:sp>
          <p:nvSpPr>
            <p:cNvPr id="12" name="Freeform: Shape 11"/>
            <p:cNvSpPr/>
            <p:nvPr/>
          </p:nvSpPr>
          <p:spPr>
            <a:xfrm>
              <a:off x="1521573" y="438210"/>
              <a:ext cx="2363632" cy="1495513"/>
            </a:xfrm>
            <a:custGeom>
              <a:avLst/>
              <a:gdLst>
                <a:gd name="connsiteX0" fmla="*/ 2228502 w 2363632"/>
                <a:gd name="connsiteY0" fmla="*/ 0 h 1495513"/>
                <a:gd name="connsiteX1" fmla="*/ 2363633 w 2363632"/>
                <a:gd name="connsiteY1" fmla="*/ 1188380 h 1495513"/>
                <a:gd name="connsiteX2" fmla="*/ 1077765 w 2363632"/>
                <a:gd name="connsiteY2" fmla="*/ 1495513 h 1495513"/>
                <a:gd name="connsiteX3" fmla="*/ 0 w 2363632"/>
                <a:gd name="connsiteY3" fmla="*/ 829704 h 1495513"/>
              </a:gdLst>
              <a:ahLst/>
              <a:cxnLst>
                <a:cxn ang="0">
                  <a:pos x="connsiteX0" y="connsiteY0"/>
                </a:cxn>
                <a:cxn ang="0">
                  <a:pos x="connsiteX1" y="connsiteY1"/>
                </a:cxn>
                <a:cxn ang="0">
                  <a:pos x="connsiteX2" y="connsiteY2"/>
                </a:cxn>
                <a:cxn ang="0">
                  <a:pos x="connsiteX3" y="connsiteY3"/>
                </a:cxn>
              </a:cxnLst>
              <a:rect l="l" t="t" r="r" b="b"/>
              <a:pathLst>
                <a:path w="2363632" h="1495513">
                  <a:moveTo>
                    <a:pt x="2228502" y="0"/>
                  </a:moveTo>
                  <a:lnTo>
                    <a:pt x="2363633" y="1188380"/>
                  </a:lnTo>
                  <a:lnTo>
                    <a:pt x="1077765" y="1495513"/>
                  </a:lnTo>
                  <a:lnTo>
                    <a:pt x="0" y="829704"/>
                  </a:lnTo>
                  <a:close/>
                </a:path>
              </a:pathLst>
            </a:custGeom>
            <a:solidFill>
              <a:schemeClr val="accent5">
                <a:lumMod val="75000"/>
              </a:schemeClr>
            </a:solidFill>
            <a:ln w="19293" cap="flat">
              <a:noFill/>
              <a:prstDash val="solid"/>
              <a:miter/>
            </a:ln>
          </p:spPr>
          <p:txBody>
            <a:bodyPr rtlCol="0" anchor="ctr"/>
            <a:lstStyle/>
            <a:p>
              <a:endParaRPr lang="en-US"/>
            </a:p>
          </p:txBody>
        </p:sp>
        <p:sp>
          <p:nvSpPr>
            <p:cNvPr id="13" name="Freeform: Shape 12"/>
            <p:cNvSpPr/>
            <p:nvPr/>
          </p:nvSpPr>
          <p:spPr>
            <a:xfrm>
              <a:off x="0" y="0"/>
              <a:ext cx="5429945" cy="3161870"/>
            </a:xfrm>
            <a:custGeom>
              <a:avLst/>
              <a:gdLst>
                <a:gd name="connsiteX0" fmla="*/ 5429946 w 5429945"/>
                <a:gd name="connsiteY0" fmla="*/ 0 h 3161870"/>
                <a:gd name="connsiteX1" fmla="*/ 0 w 5429945"/>
                <a:gd name="connsiteY1" fmla="*/ 3161870 h 3161870"/>
                <a:gd name="connsiteX2" fmla="*/ 0 w 5429945"/>
                <a:gd name="connsiteY2" fmla="*/ 0 h 3161870"/>
              </a:gdLst>
              <a:ahLst/>
              <a:cxnLst>
                <a:cxn ang="0">
                  <a:pos x="connsiteX0" y="connsiteY0"/>
                </a:cxn>
                <a:cxn ang="0">
                  <a:pos x="connsiteX1" y="connsiteY1"/>
                </a:cxn>
                <a:cxn ang="0">
                  <a:pos x="connsiteX2" y="connsiteY2"/>
                </a:cxn>
              </a:cxnLst>
              <a:rect l="l" t="t" r="r" b="b"/>
              <a:pathLst>
                <a:path w="5429945" h="3161870">
                  <a:moveTo>
                    <a:pt x="5429946" y="0"/>
                  </a:moveTo>
                  <a:lnTo>
                    <a:pt x="0" y="3161870"/>
                  </a:lnTo>
                  <a:lnTo>
                    <a:pt x="0" y="0"/>
                  </a:lnTo>
                  <a:close/>
                </a:path>
              </a:pathLst>
            </a:custGeom>
            <a:solidFill>
              <a:schemeClr val="accent1"/>
            </a:solidFill>
            <a:ln w="19293" cap="flat">
              <a:noFill/>
              <a:prstDash val="solid"/>
              <a:miter/>
            </a:ln>
          </p:spPr>
          <p:txBody>
            <a:bodyPr rtlCol="0" anchor="ctr"/>
            <a:lstStyle/>
            <a:p>
              <a:endParaRPr lang="en-US"/>
            </a:p>
          </p:txBody>
        </p:sp>
        <p:sp>
          <p:nvSpPr>
            <p:cNvPr id="14" name="Freeform: Shape 13"/>
            <p:cNvSpPr/>
            <p:nvPr/>
          </p:nvSpPr>
          <p:spPr>
            <a:xfrm>
              <a:off x="412149" y="2599339"/>
              <a:ext cx="1236254" cy="1487984"/>
            </a:xfrm>
            <a:custGeom>
              <a:avLst/>
              <a:gdLst>
                <a:gd name="connsiteX0" fmla="*/ 1236255 w 1236254"/>
                <a:gd name="connsiteY0" fmla="*/ 0 h 1487984"/>
                <a:gd name="connsiteX1" fmla="*/ 0 w 1236254"/>
                <a:gd name="connsiteY1" fmla="*/ 729128 h 1487984"/>
                <a:gd name="connsiteX2" fmla="*/ 1236255 w 1236254"/>
                <a:gd name="connsiteY2" fmla="*/ 1487984 h 1487984"/>
              </a:gdLst>
              <a:ahLst/>
              <a:cxnLst>
                <a:cxn ang="0">
                  <a:pos x="connsiteX0" y="connsiteY0"/>
                </a:cxn>
                <a:cxn ang="0">
                  <a:pos x="connsiteX1" y="connsiteY1"/>
                </a:cxn>
                <a:cxn ang="0">
                  <a:pos x="connsiteX2" y="connsiteY2"/>
                </a:cxn>
              </a:cxnLst>
              <a:rect l="l" t="t" r="r" b="b"/>
              <a:pathLst>
                <a:path w="1236254" h="1487984">
                  <a:moveTo>
                    <a:pt x="1236255" y="0"/>
                  </a:moveTo>
                  <a:lnTo>
                    <a:pt x="0" y="729128"/>
                  </a:lnTo>
                  <a:lnTo>
                    <a:pt x="1236255" y="1487984"/>
                  </a:lnTo>
                  <a:close/>
                </a:path>
              </a:pathLst>
            </a:custGeom>
            <a:solidFill>
              <a:schemeClr val="accent5"/>
            </a:solidFill>
            <a:ln w="19293" cap="flat">
              <a:noFill/>
              <a:prstDash val="solid"/>
              <a:miter/>
            </a:ln>
          </p:spPr>
          <p:txBody>
            <a:bodyPr rtlCol="0" anchor="ctr"/>
            <a:lstStyle/>
            <a:p>
              <a:endParaRPr lang="en-US"/>
            </a:p>
          </p:txBody>
        </p:sp>
        <p:sp>
          <p:nvSpPr>
            <p:cNvPr id="15" name="Freeform: Shape 14"/>
            <p:cNvSpPr/>
            <p:nvPr/>
          </p:nvSpPr>
          <p:spPr>
            <a:xfrm>
              <a:off x="2018083" y="3343331"/>
              <a:ext cx="598822" cy="743992"/>
            </a:xfrm>
            <a:custGeom>
              <a:avLst/>
              <a:gdLst>
                <a:gd name="connsiteX0" fmla="*/ 0 w 598822"/>
                <a:gd name="connsiteY0" fmla="*/ 0 h 743992"/>
                <a:gd name="connsiteX1" fmla="*/ 0 w 598822"/>
                <a:gd name="connsiteY1" fmla="*/ 743992 h 743992"/>
                <a:gd name="connsiteX2" fmla="*/ 598823 w 598822"/>
                <a:gd name="connsiteY2" fmla="*/ 371996 h 743992"/>
              </a:gdLst>
              <a:ahLst/>
              <a:cxnLst>
                <a:cxn ang="0">
                  <a:pos x="connsiteX0" y="connsiteY0"/>
                </a:cxn>
                <a:cxn ang="0">
                  <a:pos x="connsiteX1" y="connsiteY1"/>
                </a:cxn>
                <a:cxn ang="0">
                  <a:pos x="connsiteX2" y="connsiteY2"/>
                </a:cxn>
              </a:cxnLst>
              <a:rect l="l" t="t" r="r" b="b"/>
              <a:pathLst>
                <a:path w="598822" h="743992">
                  <a:moveTo>
                    <a:pt x="0" y="0"/>
                  </a:moveTo>
                  <a:lnTo>
                    <a:pt x="0" y="743992"/>
                  </a:lnTo>
                  <a:lnTo>
                    <a:pt x="598823" y="371996"/>
                  </a:lnTo>
                  <a:close/>
                </a:path>
              </a:pathLst>
            </a:custGeom>
            <a:solidFill>
              <a:schemeClr val="accent5"/>
            </a:solidFill>
            <a:ln w="19293" cap="flat">
              <a:noFill/>
              <a:prstDash val="solid"/>
              <a:miter/>
            </a:ln>
          </p:spPr>
          <p:txBody>
            <a:bodyPr rtlCol="0" anchor="ctr"/>
            <a:lstStyle/>
            <a:p>
              <a:endParaRPr lang="en-US"/>
            </a:p>
          </p:txBody>
        </p:sp>
        <p:sp>
          <p:nvSpPr>
            <p:cNvPr id="21" name="Freeform: Shape 20"/>
            <p:cNvSpPr/>
            <p:nvPr/>
          </p:nvSpPr>
          <p:spPr>
            <a:xfrm>
              <a:off x="0" y="0"/>
              <a:ext cx="3885206" cy="2488532"/>
            </a:xfrm>
            <a:custGeom>
              <a:avLst/>
              <a:gdLst>
                <a:gd name="connsiteX0" fmla="*/ 0 w 3885206"/>
                <a:gd name="connsiteY0" fmla="*/ 0 h 2488532"/>
                <a:gd name="connsiteX1" fmla="*/ 0 w 3885206"/>
                <a:gd name="connsiteY1" fmla="*/ 1103827 h 2488532"/>
                <a:gd name="connsiteX2" fmla="*/ 2398381 w 3885206"/>
                <a:gd name="connsiteY2" fmla="*/ 2488532 h 2488532"/>
                <a:gd name="connsiteX3" fmla="*/ 3885207 w 3885206"/>
                <a:gd name="connsiteY3" fmla="*/ 1626590 h 2488532"/>
                <a:gd name="connsiteX4" fmla="*/ 1067920 w 3885206"/>
                <a:gd name="connsiteY4" fmla="*/ 0 h 248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5206" h="2488532">
                  <a:moveTo>
                    <a:pt x="0" y="0"/>
                  </a:moveTo>
                  <a:lnTo>
                    <a:pt x="0" y="1103827"/>
                  </a:lnTo>
                  <a:lnTo>
                    <a:pt x="2398381" y="2488532"/>
                  </a:lnTo>
                  <a:lnTo>
                    <a:pt x="3885207" y="1626590"/>
                  </a:lnTo>
                  <a:lnTo>
                    <a:pt x="1067920" y="0"/>
                  </a:lnTo>
                  <a:close/>
                </a:path>
              </a:pathLst>
            </a:custGeom>
            <a:solidFill>
              <a:schemeClr val="accent5"/>
            </a:solidFill>
            <a:ln w="19293" cap="flat">
              <a:noFill/>
              <a:prstDash val="solid"/>
              <a:miter/>
            </a:ln>
          </p:spPr>
          <p:txBody>
            <a:bodyPr rtlCol="0" anchor="ctr"/>
            <a:lstStyle/>
            <a:p>
              <a:endParaRPr lang="en-US"/>
            </a:p>
          </p:txBody>
        </p:sp>
      </p:grpSp>
      <p:sp>
        <p:nvSpPr>
          <p:cNvPr id="27" name="Oval 26"/>
          <p:cNvSpPr/>
          <p:nvPr/>
        </p:nvSpPr>
        <p:spPr>
          <a:xfrm>
            <a:off x="7151030" y="-89491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7159062" y="607566"/>
            <a:ext cx="286892" cy="286892"/>
          </a:xfrm>
          <a:prstGeom prst="ellipse">
            <a:avLst/>
          </a:prstGeom>
          <a:noFill/>
          <a:ln w="50800">
            <a:solidFill>
              <a:srgbClr val="20466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flipH="1">
            <a:off x="-199090" y="4604417"/>
            <a:ext cx="1657031" cy="1657031"/>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flipH="1">
            <a:off x="692131" y="5755613"/>
            <a:ext cx="765810" cy="765810"/>
          </a:xfrm>
          <a:prstGeom prst="ellipse">
            <a:avLst/>
          </a:prstGeom>
          <a:noFill/>
          <a:ln w="50800">
            <a:solidFill>
              <a:srgbClr val="20466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a:grpSpLocks noChangeAspect="1"/>
          </p:cNvGrpSpPr>
          <p:nvPr/>
        </p:nvGrpSpPr>
        <p:grpSpPr>
          <a:xfrm>
            <a:off x="10790539" y="576264"/>
            <a:ext cx="846586" cy="928356"/>
            <a:chOff x="8634305" y="1779427"/>
            <a:chExt cx="890581" cy="976605"/>
          </a:xfrm>
        </p:grpSpPr>
        <p:sp>
          <p:nvSpPr>
            <p:cNvPr id="5" name="Freeform: Shape 4"/>
            <p:cNvSpPr/>
            <p:nvPr/>
          </p:nvSpPr>
          <p:spPr>
            <a:xfrm>
              <a:off x="8634305" y="1932540"/>
              <a:ext cx="768466" cy="823492"/>
            </a:xfrm>
            <a:custGeom>
              <a:avLst/>
              <a:gdLst>
                <a:gd name="connsiteX0" fmla="*/ 670987 w 2029412"/>
                <a:gd name="connsiteY0" fmla="*/ 1643151 h 2174725"/>
                <a:gd name="connsiteX1" fmla="*/ 409715 w 2029412"/>
                <a:gd name="connsiteY1" fmla="*/ 1366869 h 2174725"/>
                <a:gd name="connsiteX2" fmla="*/ 421911 w 2029412"/>
                <a:gd name="connsiteY2" fmla="*/ 0 h 2174725"/>
                <a:gd name="connsiteX3" fmla="*/ 362339 w 2029412"/>
                <a:gd name="connsiteY3" fmla="*/ 7036 h 2174725"/>
                <a:gd name="connsiteX4" fmla="*/ 98253 w 2029412"/>
                <a:gd name="connsiteY4" fmla="*/ 300205 h 2174725"/>
                <a:gd name="connsiteX5" fmla="*/ 166737 w 2029412"/>
                <a:gd name="connsiteY5" fmla="*/ 1900670 h 2174725"/>
                <a:gd name="connsiteX6" fmla="*/ 455215 w 2029412"/>
                <a:gd name="connsiteY6" fmla="*/ 2171323 h 2174725"/>
                <a:gd name="connsiteX7" fmla="*/ 1845537 w 2029412"/>
                <a:gd name="connsiteY7" fmla="*/ 1842506 h 2174725"/>
                <a:gd name="connsiteX8" fmla="*/ 2020500 w 2029412"/>
                <a:gd name="connsiteY8" fmla="*/ 1569038 h 2174725"/>
                <a:gd name="connsiteX9" fmla="*/ 2029413 w 2029412"/>
                <a:gd name="connsiteY9" fmla="*/ 1454116 h 2174725"/>
                <a:gd name="connsiteX10" fmla="*/ 670987 w 2029412"/>
                <a:gd name="connsiteY10" fmla="*/ 1643151 h 2174725"/>
                <a:gd name="connsiteX11" fmla="*/ 670987 w 2029412"/>
                <a:gd name="connsiteY11" fmla="*/ 1643151 h 217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9412" h="2174725">
                  <a:moveTo>
                    <a:pt x="670987" y="1643151"/>
                  </a:moveTo>
                  <a:cubicBezTo>
                    <a:pt x="577173" y="1630486"/>
                    <a:pt x="450993" y="1504775"/>
                    <a:pt x="409715" y="1366869"/>
                  </a:cubicBezTo>
                  <a:cubicBezTo>
                    <a:pt x="276500" y="920315"/>
                    <a:pt x="280721" y="444209"/>
                    <a:pt x="421911" y="0"/>
                  </a:cubicBezTo>
                  <a:cubicBezTo>
                    <a:pt x="402210" y="2345"/>
                    <a:pt x="382040" y="4691"/>
                    <a:pt x="362339" y="7036"/>
                  </a:cubicBezTo>
                  <a:cubicBezTo>
                    <a:pt x="268056" y="21108"/>
                    <a:pt x="140938" y="156200"/>
                    <a:pt x="98253" y="300205"/>
                  </a:cubicBezTo>
                  <a:cubicBezTo>
                    <a:pt x="-53256" y="826970"/>
                    <a:pt x="-28865" y="1388446"/>
                    <a:pt x="166737" y="1900670"/>
                  </a:cubicBezTo>
                  <a:cubicBezTo>
                    <a:pt x="222087" y="2042798"/>
                    <a:pt x="360463" y="2165226"/>
                    <a:pt x="455215" y="2171323"/>
                  </a:cubicBezTo>
                  <a:cubicBezTo>
                    <a:pt x="952429" y="2198998"/>
                    <a:pt x="1407426" y="2054994"/>
                    <a:pt x="1845537" y="1842506"/>
                  </a:cubicBezTo>
                  <a:cubicBezTo>
                    <a:pt x="1928563" y="1799820"/>
                    <a:pt x="2009243" y="1673171"/>
                    <a:pt x="2020500" y="1569038"/>
                  </a:cubicBezTo>
                  <a:cubicBezTo>
                    <a:pt x="2023784" y="1531982"/>
                    <a:pt x="2027067" y="1492111"/>
                    <a:pt x="2029413" y="1454116"/>
                  </a:cubicBezTo>
                  <a:cubicBezTo>
                    <a:pt x="1591771" y="1608440"/>
                    <a:pt x="1143809" y="1702723"/>
                    <a:pt x="670987" y="1643151"/>
                  </a:cubicBezTo>
                  <a:lnTo>
                    <a:pt x="670987" y="1643151"/>
                  </a:lnTo>
                  <a:close/>
                </a:path>
              </a:pathLst>
            </a:custGeom>
            <a:solidFill>
              <a:srgbClr val="FFD400"/>
            </a:solidFill>
            <a:ln w="46863" cap="flat">
              <a:noFill/>
              <a:prstDash val="solid"/>
              <a:miter/>
            </a:ln>
          </p:spPr>
          <p:txBody>
            <a:bodyPr rtlCol="0" anchor="ctr"/>
            <a:lstStyle/>
            <a:p>
              <a:endParaRPr lang="en-US" dirty="0"/>
            </a:p>
          </p:txBody>
        </p:sp>
        <p:sp>
          <p:nvSpPr>
            <p:cNvPr id="6" name="Freeform: Shape 5"/>
            <p:cNvSpPr/>
            <p:nvPr/>
          </p:nvSpPr>
          <p:spPr>
            <a:xfrm>
              <a:off x="8794423" y="1779427"/>
              <a:ext cx="730463" cy="703735"/>
            </a:xfrm>
            <a:custGeom>
              <a:avLst/>
              <a:gdLst>
                <a:gd name="connsiteX0" fmla="*/ 1905830 w 1929051"/>
                <a:gd name="connsiteY0" fmla="*/ 587287 h 1858466"/>
                <a:gd name="connsiteX1" fmla="*/ 1844382 w 1929051"/>
                <a:gd name="connsiteY1" fmla="*/ 439999 h 1858466"/>
                <a:gd name="connsiteX2" fmla="*/ 1727583 w 1929051"/>
                <a:gd name="connsiteY2" fmla="*/ 330706 h 1858466"/>
                <a:gd name="connsiteX3" fmla="*/ 337261 w 1929051"/>
                <a:gd name="connsiteY3" fmla="*/ 1888 h 1858466"/>
                <a:gd name="connsiteX4" fmla="*/ 52536 w 1929051"/>
                <a:gd name="connsiteY4" fmla="*/ 255655 h 1858466"/>
                <a:gd name="connsiteX5" fmla="*/ 0 w 1929051"/>
                <a:gd name="connsiteY5" fmla="*/ 404350 h 1858466"/>
                <a:gd name="connsiteX6" fmla="*/ 1352797 w 1929051"/>
                <a:gd name="connsiteY6" fmla="*/ 621060 h 1858466"/>
                <a:gd name="connsiteX7" fmla="*/ 1550744 w 1929051"/>
                <a:gd name="connsiteY7" fmla="*/ 877641 h 1858466"/>
                <a:gd name="connsiteX8" fmla="*/ 1606563 w 1929051"/>
                <a:gd name="connsiteY8" fmla="*/ 1858466 h 1858466"/>
                <a:gd name="connsiteX9" fmla="*/ 1662383 w 1929051"/>
                <a:gd name="connsiteY9" fmla="*/ 1838765 h 1858466"/>
                <a:gd name="connsiteX10" fmla="*/ 1788093 w 1929051"/>
                <a:gd name="connsiteY10" fmla="*/ 1740261 h 1858466"/>
                <a:gd name="connsiteX11" fmla="*/ 1862206 w 1929051"/>
                <a:gd name="connsiteY11" fmla="*/ 1598601 h 1858466"/>
                <a:gd name="connsiteX12" fmla="*/ 1905830 w 1929051"/>
                <a:gd name="connsiteY12" fmla="*/ 587287 h 1858466"/>
                <a:gd name="connsiteX13" fmla="*/ 1905830 w 1929051"/>
                <a:gd name="connsiteY13" fmla="*/ 587287 h 185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51" h="1858466">
                  <a:moveTo>
                    <a:pt x="1905830" y="587287"/>
                  </a:moveTo>
                  <a:cubicBezTo>
                    <a:pt x="1895979" y="534282"/>
                    <a:pt x="1874871" y="484092"/>
                    <a:pt x="1844382" y="439999"/>
                  </a:cubicBezTo>
                  <a:cubicBezTo>
                    <a:pt x="1813423" y="395907"/>
                    <a:pt x="1774021" y="358381"/>
                    <a:pt x="1727583" y="330706"/>
                  </a:cubicBezTo>
                  <a:cubicBezTo>
                    <a:pt x="1288065" y="125254"/>
                    <a:pt x="831660" y="-18282"/>
                    <a:pt x="337261" y="1888"/>
                  </a:cubicBezTo>
                  <a:cubicBezTo>
                    <a:pt x="242978" y="6579"/>
                    <a:pt x="106010" y="121501"/>
                    <a:pt x="52536" y="255655"/>
                  </a:cubicBezTo>
                  <a:cubicBezTo>
                    <a:pt x="33304" y="304438"/>
                    <a:pt x="15010" y="354160"/>
                    <a:pt x="0" y="404350"/>
                  </a:cubicBezTo>
                  <a:cubicBezTo>
                    <a:pt x="472353" y="351345"/>
                    <a:pt x="916562" y="454071"/>
                    <a:pt x="1352797" y="621060"/>
                  </a:cubicBezTo>
                  <a:cubicBezTo>
                    <a:pt x="1439106" y="658117"/>
                    <a:pt x="1530105" y="774915"/>
                    <a:pt x="1550744" y="877641"/>
                  </a:cubicBezTo>
                  <a:cubicBezTo>
                    <a:pt x="1611254" y="1200830"/>
                    <a:pt x="1630486" y="1530586"/>
                    <a:pt x="1606563" y="1858466"/>
                  </a:cubicBezTo>
                  <a:lnTo>
                    <a:pt x="1662383" y="1838765"/>
                  </a:lnTo>
                  <a:cubicBezTo>
                    <a:pt x="1710697" y="1815312"/>
                    <a:pt x="1753851" y="1781539"/>
                    <a:pt x="1788093" y="1740261"/>
                  </a:cubicBezTo>
                  <a:cubicBezTo>
                    <a:pt x="1822805" y="1698982"/>
                    <a:pt x="1847665" y="1650668"/>
                    <a:pt x="1862206" y="1598601"/>
                  </a:cubicBezTo>
                  <a:cubicBezTo>
                    <a:pt x="1933036" y="1266031"/>
                    <a:pt x="1947577" y="924079"/>
                    <a:pt x="1905830" y="587287"/>
                  </a:cubicBezTo>
                  <a:lnTo>
                    <a:pt x="1905830" y="587287"/>
                  </a:lnTo>
                  <a:close/>
                </a:path>
              </a:pathLst>
            </a:custGeom>
            <a:solidFill>
              <a:srgbClr val="ED1B2F"/>
            </a:solidFill>
            <a:ln w="46863" cap="flat">
              <a:noFill/>
              <a:prstDash val="solid"/>
              <a:miter/>
            </a:ln>
          </p:spPr>
          <p:txBody>
            <a:bodyPr rtlCol="0" anchor="ctr"/>
            <a:lstStyle/>
            <a:p>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decel="100000" fill="hold" nodeType="withEffect">
                                  <p:stCondLst>
                                    <p:cond delay="0"/>
                                  </p:stCondLst>
                                  <p:childTnLst>
                                    <p:animMotion origin="layout" path="M 3.58166E-6 -4.07407E-6 L -0.26518 -0.3581 " pathEditMode="relative" rAng="0" ptsTypes="AA">
                                      <p:cBhvr>
                                        <p:cTn id="6" dur="1000" spd="-100000" fill="hold"/>
                                        <p:tgtEl>
                                          <p:spTgt spid="23"/>
                                        </p:tgtEl>
                                        <p:attrNameLst>
                                          <p:attrName>ppt_x</p:attrName>
                                          <p:attrName>ppt_y</p:attrName>
                                        </p:attrNameLst>
                                      </p:cBhvr>
                                      <p:rCtr x="-13259" y="-17917"/>
                                    </p:animMotion>
                                  </p:childTnLst>
                                </p:cTn>
                              </p:par>
                              <p:par>
                                <p:cTn id="7" presetID="42" presetClass="path" presetSubtype="0" decel="100000" fill="hold" nodeType="withEffect">
                                  <p:stCondLst>
                                    <p:cond delay="0"/>
                                  </p:stCondLst>
                                  <p:childTnLst>
                                    <p:animMotion origin="layout" path="M -1.47955E-6 -1.85185E-6 L 0.28132 0.34283 " pathEditMode="relative" rAng="0" ptsTypes="AA">
                                      <p:cBhvr>
                                        <p:cTn id="8" dur="1000" spd="-100000" fill="hold"/>
                                        <p:tgtEl>
                                          <p:spTgt spid="2"/>
                                        </p:tgtEl>
                                        <p:attrNameLst>
                                          <p:attrName>ppt_x</p:attrName>
                                          <p:attrName>ppt_y</p:attrName>
                                        </p:attrNameLst>
                                      </p:cBhvr>
                                      <p:rCtr x="14066" y="17130"/>
                                    </p:animMotion>
                                  </p:childTnLst>
                                </p:cTn>
                              </p:par>
                              <p:par>
                                <p:cTn id="9" presetID="2" presetClass="entr" presetSubtype="4" decel="10000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ppt_x"/>
                                          </p:val>
                                        </p:tav>
                                        <p:tav tm="100000">
                                          <p:val>
                                            <p:strVal val="#ppt_x"/>
                                          </p:val>
                                        </p:tav>
                                      </p:tavLst>
                                    </p:anim>
                                    <p:anim calcmode="lin" valueType="num">
                                      <p:cBhvr additive="base">
                                        <p:cTn id="12" dur="500" fill="hold"/>
                                        <p:tgtEl>
                                          <p:spTgt spid="34"/>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8">
                                            <p:txEl>
                                              <p:pRg st="0" end="0"/>
                                            </p:txEl>
                                          </p:spTgt>
                                        </p:tgtEl>
                                        <p:attrNameLst>
                                          <p:attrName>style.visibility</p:attrName>
                                        </p:attrNameLst>
                                      </p:cBhvr>
                                      <p:to>
                                        <p:strVal val="visible"/>
                                      </p:to>
                                    </p:set>
                                    <p:anim calcmode="lin" valueType="num">
                                      <p:cBhvr additive="base">
                                        <p:cTn id="15"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8">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ppt_x"/>
                                          </p:val>
                                        </p:tav>
                                        <p:tav tm="100000">
                                          <p:val>
                                            <p:strVal val="#ppt_x"/>
                                          </p:val>
                                        </p:tav>
                                      </p:tavLst>
                                    </p:anim>
                                    <p:anim calcmode="lin" valueType="num">
                                      <p:cBhvr additive="base">
                                        <p:cTn id="20" dur="500" fill="hold"/>
                                        <p:tgtEl>
                                          <p:spTgt spid="27"/>
                                        </p:tgtEl>
                                        <p:attrNameLst>
                                          <p:attrName>ppt_y</p:attrName>
                                        </p:attrNameLst>
                                      </p:cBhvr>
                                      <p:tavLst>
                                        <p:tav tm="0">
                                          <p:val>
                                            <p:strVal val="0-#ppt_h/2"/>
                                          </p:val>
                                        </p:tav>
                                        <p:tav tm="100000">
                                          <p:val>
                                            <p:strVal val="#ppt_y"/>
                                          </p:val>
                                        </p:tav>
                                      </p:tavLst>
                                    </p:anim>
                                  </p:childTnLst>
                                </p:cTn>
                              </p:par>
                              <p:par>
                                <p:cTn id="21" presetID="2" presetClass="entr" presetSubtype="8" decel="100000"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anim calcmode="lin" valueType="num">
                                      <p:cBhvr additive="base">
                                        <p:cTn id="23" dur="500" fill="hold"/>
                                        <p:tgtEl>
                                          <p:spTgt spid="32"/>
                                        </p:tgtEl>
                                        <p:attrNameLst>
                                          <p:attrName>ppt_x</p:attrName>
                                        </p:attrNameLst>
                                      </p:cBhvr>
                                      <p:tavLst>
                                        <p:tav tm="0">
                                          <p:val>
                                            <p:strVal val="0-#ppt_w/2"/>
                                          </p:val>
                                        </p:tav>
                                        <p:tav tm="100000">
                                          <p:val>
                                            <p:strVal val="#ppt_x"/>
                                          </p:val>
                                        </p:tav>
                                      </p:tavLst>
                                    </p:anim>
                                    <p:anim calcmode="lin" valueType="num">
                                      <p:cBhvr additive="base">
                                        <p:cTn id="24" dur="500" fill="hold"/>
                                        <p:tgtEl>
                                          <p:spTgt spid="32"/>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additive="base">
                                        <p:cTn id="27" dur="500" fill="hold"/>
                                        <p:tgtEl>
                                          <p:spTgt spid="31"/>
                                        </p:tgtEl>
                                        <p:attrNameLst>
                                          <p:attrName>ppt_x</p:attrName>
                                        </p:attrNameLst>
                                      </p:cBhvr>
                                      <p:tavLst>
                                        <p:tav tm="0">
                                          <p:val>
                                            <p:strVal val="0-#ppt_w/2"/>
                                          </p:val>
                                        </p:tav>
                                        <p:tav tm="100000">
                                          <p:val>
                                            <p:strVal val="#ppt_x"/>
                                          </p:val>
                                        </p:tav>
                                      </p:tavLst>
                                    </p:anim>
                                    <p:anim calcmode="lin" valueType="num">
                                      <p:cBhvr additive="base">
                                        <p:cTn id="28" dur="500" fill="hold"/>
                                        <p:tgtEl>
                                          <p:spTgt spid="31"/>
                                        </p:tgtEl>
                                        <p:attrNameLst>
                                          <p:attrName>ppt_y</p:attrName>
                                        </p:attrNameLst>
                                      </p:cBhvr>
                                      <p:tavLst>
                                        <p:tav tm="0">
                                          <p:val>
                                            <p:strVal val="#ppt_y"/>
                                          </p:val>
                                        </p:tav>
                                        <p:tav tm="100000">
                                          <p:val>
                                            <p:strVal val="#ppt_y"/>
                                          </p:val>
                                        </p:tav>
                                      </p:tavLst>
                                    </p:anim>
                                  </p:childTnLst>
                                </p:cTn>
                              </p:par>
                              <p:par>
                                <p:cTn id="29" presetID="2" presetClass="entr" presetSubtype="1" decel="10000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additive="base">
                                        <p:cTn id="31" dur="500" fill="hold"/>
                                        <p:tgtEl>
                                          <p:spTgt spid="28"/>
                                        </p:tgtEl>
                                        <p:attrNameLst>
                                          <p:attrName>ppt_x</p:attrName>
                                        </p:attrNameLst>
                                      </p:cBhvr>
                                      <p:tavLst>
                                        <p:tav tm="0">
                                          <p:val>
                                            <p:strVal val="#ppt_x"/>
                                          </p:val>
                                        </p:tav>
                                        <p:tav tm="100000">
                                          <p:val>
                                            <p:strVal val="#ppt_x"/>
                                          </p:val>
                                        </p:tav>
                                      </p:tavLst>
                                    </p:anim>
                                    <p:anim calcmode="lin" valueType="num">
                                      <p:cBhvr additive="base">
                                        <p:cTn id="32" dur="500" fill="hold"/>
                                        <p:tgtEl>
                                          <p:spTgt spid="28"/>
                                        </p:tgtEl>
                                        <p:attrNameLst>
                                          <p:attrName>ppt_y</p:attrName>
                                        </p:attrNameLst>
                                      </p:cBhvr>
                                      <p:tavLst>
                                        <p:tav tm="0">
                                          <p:val>
                                            <p:strVal val="0-#ppt_h/2"/>
                                          </p:val>
                                        </p:tav>
                                        <p:tav tm="100000">
                                          <p:val>
                                            <p:strVal val="#ppt_y"/>
                                          </p:val>
                                        </p:tav>
                                      </p:tavLst>
                                    </p:anim>
                                  </p:childTnLst>
                                </p:cTn>
                              </p:par>
                              <p:par>
                                <p:cTn id="33" presetID="53" presetClass="entr" presetSubtype="16" fill="hold" nodeType="withEffect">
                                  <p:stCondLst>
                                    <p:cond delay="250"/>
                                  </p:stCondLst>
                                  <p:childTnLst>
                                    <p:set>
                                      <p:cBhvr>
                                        <p:cTn id="34" dur="1" fill="hold">
                                          <p:stCondLst>
                                            <p:cond delay="0"/>
                                          </p:stCondLst>
                                        </p:cTn>
                                        <p:tgtEl>
                                          <p:spTgt spid="4"/>
                                        </p:tgtEl>
                                        <p:attrNameLst>
                                          <p:attrName>style.visibility</p:attrName>
                                        </p:attrNameLst>
                                      </p:cBhvr>
                                      <p:to>
                                        <p:strVal val="visible"/>
                                      </p:to>
                                    </p:set>
                                    <p:anim calcmode="lin" valueType="num">
                                      <p:cBhvr>
                                        <p:cTn id="35" dur="300" fill="hold"/>
                                        <p:tgtEl>
                                          <p:spTgt spid="4"/>
                                        </p:tgtEl>
                                        <p:attrNameLst>
                                          <p:attrName>ppt_w</p:attrName>
                                        </p:attrNameLst>
                                      </p:cBhvr>
                                      <p:tavLst>
                                        <p:tav tm="0">
                                          <p:val>
                                            <p:fltVal val="0"/>
                                          </p:val>
                                        </p:tav>
                                        <p:tav tm="100000">
                                          <p:val>
                                            <p:strVal val="#ppt_w"/>
                                          </p:val>
                                        </p:tav>
                                      </p:tavLst>
                                    </p:anim>
                                    <p:anim calcmode="lin" valueType="num">
                                      <p:cBhvr>
                                        <p:cTn id="36" dur="300" fill="hold"/>
                                        <p:tgtEl>
                                          <p:spTgt spid="4"/>
                                        </p:tgtEl>
                                        <p:attrNameLst>
                                          <p:attrName>ppt_h</p:attrName>
                                        </p:attrNameLst>
                                      </p:cBhvr>
                                      <p:tavLst>
                                        <p:tav tm="0">
                                          <p:val>
                                            <p:fltVal val="0"/>
                                          </p:val>
                                        </p:tav>
                                        <p:tav tm="100000">
                                          <p:val>
                                            <p:strVal val="#ppt_h"/>
                                          </p:val>
                                        </p:tav>
                                      </p:tavLst>
                                    </p:anim>
                                    <p:animEffect transition="in" filter="fade">
                                      <p:cBhvr>
                                        <p:cTn id="37" dur="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8" grpId="0" build="p"/>
      <p:bldP spid="27" grpId="0" animBg="1"/>
      <p:bldP spid="28" grpId="0" animBg="1"/>
      <p:bldP spid="31" grpId="0" animBg="1"/>
      <p:bldP spid="3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4222204" cy="6858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4747260" y="-123190"/>
            <a:ext cx="6747510" cy="1718945"/>
          </a:xfrm>
          <a:prstGeom prst="rect">
            <a:avLst/>
          </a:prstGeom>
          <a:noFill/>
        </p:spPr>
        <p:txBody>
          <a:bodyPr wrap="square" lIns="0" tIns="0" rIns="0" bIns="0" rtlCol="0" anchor="b">
            <a:no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3.1 Limitations of Existing Streaming Platforms</a:t>
            </a:r>
            <a:endParaRPr lang="en-US" altLang="en-US" sz="4000" dirty="0">
              <a:solidFill>
                <a:schemeClr val="tx1">
                  <a:lumMod val="85000"/>
                  <a:lumOff val="15000"/>
                </a:schemeClr>
              </a:solidFill>
            </a:endParaRPr>
          </a:p>
        </p:txBody>
      </p:sp>
      <p:sp>
        <p:nvSpPr>
          <p:cNvPr id="21" name="TextBox 20"/>
          <p:cNvSpPr txBox="1"/>
          <p:nvPr/>
        </p:nvSpPr>
        <p:spPr>
          <a:xfrm>
            <a:off x="624840" y="1013460"/>
            <a:ext cx="3018155" cy="3883660"/>
          </a:xfrm>
          <a:prstGeom prst="rect">
            <a:avLst/>
          </a:prstGeom>
          <a:noFill/>
        </p:spPr>
        <p:txBody>
          <a:bodyPr wrap="square" lIns="0" tIns="0" rIns="0" bIns="0" rtlCol="0" anchor="ctr">
            <a:noAutofit/>
          </a:bodyPr>
          <a:lstStyle/>
          <a:p>
            <a:pPr algn="ctr"/>
            <a:r>
              <a:rPr lang="en-US" altLang="en-US" sz="2800" b="1" dirty="0">
                <a:solidFill>
                  <a:schemeClr val="tx1">
                    <a:lumMod val="95000"/>
                    <a:lumOff val="5000"/>
                  </a:schemeClr>
                </a:solidFill>
              </a:rPr>
              <a:t>3. Business and Technical Motivation for TRACE-MUSIC</a:t>
            </a:r>
            <a:endParaRPr lang="en-US" altLang="en-US" sz="2800" b="1" dirty="0">
              <a:solidFill>
                <a:schemeClr val="tx1">
                  <a:lumMod val="95000"/>
                  <a:lumOff val="5000"/>
                </a:schemeClr>
              </a:solidFill>
            </a:endParaRPr>
          </a:p>
        </p:txBody>
      </p:sp>
      <p:sp>
        <p:nvSpPr>
          <p:cNvPr id="2" name="Oval 1"/>
          <p:cNvSpPr/>
          <p:nvPr/>
        </p:nvSpPr>
        <p:spPr>
          <a:xfrm rot="17789983">
            <a:off x="-500120" y="5688877"/>
            <a:ext cx="1443597" cy="1443597"/>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0774932" y="-166269"/>
            <a:ext cx="1663459" cy="1435029"/>
            <a:chOff x="10774932" y="-5361"/>
            <a:chExt cx="1663459" cy="1435029"/>
          </a:xfrm>
          <a:solidFill>
            <a:schemeClr val="accent5"/>
          </a:solidFill>
        </p:grpSpPr>
        <p:sp>
          <p:nvSpPr>
            <p:cNvPr id="5" name="Freeform: Shape 4"/>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6" name="Freeform: Shape 5"/>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4" name="Freeform: Shape 13"/>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12" name="Text Box 11"/>
          <p:cNvSpPr txBox="1"/>
          <p:nvPr/>
        </p:nvSpPr>
        <p:spPr>
          <a:xfrm>
            <a:off x="4547235" y="1772920"/>
            <a:ext cx="7146925" cy="4666615"/>
          </a:xfrm>
          <a:prstGeom prst="rect">
            <a:avLst/>
          </a:prstGeom>
          <a:noFill/>
        </p:spPr>
        <p:txBody>
          <a:bodyPr wrap="square" rtlCol="0">
            <a:noAutofit/>
          </a:bodyPr>
          <a:p>
            <a:r>
              <a:rPr lang="en-US" altLang="en-US" sz="2000"/>
              <a:t>Current platforms face:</a:t>
            </a:r>
            <a:endParaRPr lang="en-US" altLang="en-US" sz="2000"/>
          </a:p>
          <a:p>
            <a:r>
              <a:rPr lang="en-GB" altLang="en-US" sz="2000"/>
              <a:t>   -</a:t>
            </a:r>
            <a:r>
              <a:rPr lang="en-US" altLang="en-US" sz="2000"/>
              <a:t>High subscription fees</a:t>
            </a:r>
            <a:endParaRPr lang="en-US" altLang="en-US" sz="2000"/>
          </a:p>
          <a:p>
            <a:r>
              <a:rPr lang="en-GB" altLang="en-US" sz="2000"/>
              <a:t>   -</a:t>
            </a:r>
            <a:r>
              <a:rPr lang="en-US" altLang="en-US" sz="2000"/>
              <a:t>Complex licensing</a:t>
            </a:r>
            <a:endParaRPr lang="en-US" altLang="en-US" sz="2000"/>
          </a:p>
          <a:p>
            <a:r>
              <a:rPr lang="en-GB" altLang="en-US" sz="2000"/>
              <a:t>   -</a:t>
            </a:r>
            <a:r>
              <a:rPr lang="en-US" altLang="en-US" sz="2000"/>
              <a:t>Unfair artist compensation</a:t>
            </a:r>
            <a:endParaRPr lang="en-US" altLang="en-US" sz="2000"/>
          </a:p>
          <a:p>
            <a:r>
              <a:rPr lang="en-GB" altLang="en-US" sz="2000"/>
              <a:t>   -</a:t>
            </a:r>
            <a:r>
              <a:rPr lang="en-US" altLang="en-US" sz="2000"/>
              <a:t>Data centralization concerns</a:t>
            </a:r>
            <a:endParaRPr lang="en-US" altLang="en-US" sz="2000"/>
          </a:p>
          <a:p>
            <a:r>
              <a:rPr lang="en-GB" altLang="en-US" sz="2000"/>
              <a:t>   -</a:t>
            </a:r>
            <a:r>
              <a:rPr lang="en-US" altLang="en-US" sz="2000"/>
              <a:t>Limited transparency</a:t>
            </a:r>
            <a:endParaRPr lang="en-US" altLang="en-US" sz="2000"/>
          </a:p>
          <a:p>
            <a:r>
              <a:rPr lang="en-GB" altLang="en-US" sz="2000"/>
              <a:t>   -</a:t>
            </a:r>
            <a:r>
              <a:rPr lang="en-US" altLang="en-US" sz="2000"/>
              <a:t>TRACE-MUSIC aims to disrupt this ecosystem</a:t>
            </a:r>
            <a:r>
              <a:rPr lang="en-US" altLang="en-US" sz="1800"/>
              <a:t>.</a:t>
            </a: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1" grpId="0"/>
      <p:bldP spid="2"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4222204" cy="6858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4747260" y="-123190"/>
            <a:ext cx="6747510" cy="1718945"/>
          </a:xfrm>
          <a:prstGeom prst="rect">
            <a:avLst/>
          </a:prstGeom>
          <a:noFill/>
        </p:spPr>
        <p:txBody>
          <a:bodyPr wrap="square" lIns="0" tIns="0" rIns="0" bIns="0" rtlCol="0" anchor="b">
            <a:no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3.2 Innovative Value Proposition</a:t>
            </a:r>
            <a:endParaRPr lang="en-US" altLang="en-US" sz="4000" dirty="0">
              <a:solidFill>
                <a:schemeClr val="tx1">
                  <a:lumMod val="85000"/>
                  <a:lumOff val="15000"/>
                </a:schemeClr>
              </a:solidFill>
            </a:endParaRPr>
          </a:p>
        </p:txBody>
      </p:sp>
      <p:sp>
        <p:nvSpPr>
          <p:cNvPr id="21" name="TextBox 20"/>
          <p:cNvSpPr txBox="1"/>
          <p:nvPr/>
        </p:nvSpPr>
        <p:spPr>
          <a:xfrm>
            <a:off x="624840" y="1013460"/>
            <a:ext cx="3018155" cy="3883660"/>
          </a:xfrm>
          <a:prstGeom prst="rect">
            <a:avLst/>
          </a:prstGeom>
          <a:noFill/>
        </p:spPr>
        <p:txBody>
          <a:bodyPr wrap="square" lIns="0" tIns="0" rIns="0" bIns="0" rtlCol="0" anchor="ctr">
            <a:noAutofit/>
          </a:bodyPr>
          <a:lstStyle/>
          <a:p>
            <a:pPr algn="ctr"/>
            <a:r>
              <a:rPr lang="en-US" altLang="en-US" sz="2800" b="1" dirty="0">
                <a:solidFill>
                  <a:schemeClr val="tx1">
                    <a:lumMod val="95000"/>
                    <a:lumOff val="5000"/>
                  </a:schemeClr>
                </a:solidFill>
              </a:rPr>
              <a:t>3. Business and Technical Motivation for TRACE-MUSIC</a:t>
            </a:r>
            <a:endParaRPr lang="en-US" altLang="en-US" sz="2800" b="1" dirty="0">
              <a:solidFill>
                <a:schemeClr val="tx1">
                  <a:lumMod val="95000"/>
                  <a:lumOff val="5000"/>
                </a:schemeClr>
              </a:solidFill>
            </a:endParaRPr>
          </a:p>
        </p:txBody>
      </p:sp>
      <p:sp>
        <p:nvSpPr>
          <p:cNvPr id="2" name="Oval 1"/>
          <p:cNvSpPr/>
          <p:nvPr/>
        </p:nvSpPr>
        <p:spPr>
          <a:xfrm rot="17789983">
            <a:off x="-500120" y="5688877"/>
            <a:ext cx="1443597" cy="1443597"/>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0774932" y="-166269"/>
            <a:ext cx="1663459" cy="1435029"/>
            <a:chOff x="10774932" y="-5361"/>
            <a:chExt cx="1663459" cy="1435029"/>
          </a:xfrm>
          <a:solidFill>
            <a:schemeClr val="accent5"/>
          </a:solidFill>
        </p:grpSpPr>
        <p:sp>
          <p:nvSpPr>
            <p:cNvPr id="5" name="Freeform: Shape 4"/>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6" name="Freeform: Shape 5"/>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4" name="Freeform: Shape 13"/>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12" name="Text Box 11"/>
          <p:cNvSpPr txBox="1"/>
          <p:nvPr/>
        </p:nvSpPr>
        <p:spPr>
          <a:xfrm>
            <a:off x="4547235" y="1772920"/>
            <a:ext cx="7146925" cy="4666615"/>
          </a:xfrm>
          <a:prstGeom prst="rect">
            <a:avLst/>
          </a:prstGeom>
          <a:noFill/>
        </p:spPr>
        <p:txBody>
          <a:bodyPr wrap="square" rtlCol="0">
            <a:noAutofit/>
          </a:bodyPr>
          <a:p>
            <a:r>
              <a:rPr lang="en-US" altLang="en-US" sz="1800"/>
              <a:t>TRACE-MUSIC introduces:</a:t>
            </a:r>
            <a:endParaRPr lang="en-US" altLang="en-US" sz="1800"/>
          </a:p>
          <a:p>
            <a:r>
              <a:rPr lang="en-GB" altLang="en-US" sz="1800"/>
              <a:t>      </a:t>
            </a:r>
            <a:r>
              <a:rPr lang="en-US" altLang="en-US" sz="1800"/>
              <a:t>Distributed cloud-based delivery for ultra-low latency</a:t>
            </a:r>
            <a:endParaRPr lang="en-US" altLang="en-US" sz="1800"/>
          </a:p>
          <a:p>
            <a:r>
              <a:rPr lang="en-GB" altLang="en-US" sz="1800"/>
              <a:t>      </a:t>
            </a:r>
            <a:r>
              <a:rPr lang="en-US" altLang="en-US" sz="1800"/>
              <a:t>Blockchain licensing for fair artist payout</a:t>
            </a:r>
            <a:endParaRPr lang="en-US" altLang="en-US" sz="1800"/>
          </a:p>
          <a:p>
            <a:r>
              <a:rPr lang="en-GB" altLang="en-US" sz="1800"/>
              <a:t>      </a:t>
            </a:r>
            <a:r>
              <a:rPr lang="en-US" altLang="en-US" sz="1800"/>
              <a:t>AI-based personalization</a:t>
            </a:r>
            <a:endParaRPr lang="en-US" altLang="en-US" sz="1800"/>
          </a:p>
          <a:p>
            <a:r>
              <a:rPr lang="en-GB" altLang="en-US" sz="1800"/>
              <a:t>      </a:t>
            </a:r>
            <a:r>
              <a:rPr lang="en-US" altLang="en-US" sz="1800"/>
              <a:t>Edge caching to reduce bandwidth costs</a:t>
            </a:r>
            <a:endParaRPr lang="en-US" altLang="en-US" sz="1800"/>
          </a:p>
          <a:p>
            <a:r>
              <a:rPr lang="en-GB" altLang="en-US" sz="1800"/>
              <a:t>      </a:t>
            </a:r>
            <a:r>
              <a:rPr lang="en-US" altLang="en-US" sz="1800"/>
              <a:t>P2P micro-streaming for decentralized support</a:t>
            </a:r>
            <a:endParaRPr lang="en-US" altLang="en-US" sz="1800"/>
          </a:p>
          <a:p>
            <a:r>
              <a:rPr lang="en-GB" altLang="en-US" sz="1800"/>
              <a:t> </a:t>
            </a:r>
            <a:r>
              <a:rPr lang="en-US" altLang="en-US" sz="1800"/>
              <a:t>This positions TRACE-MUSIC as a next-generation system.</a:t>
            </a: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1" grpId="0"/>
      <p:bldP spid="2" grpId="0" bldLvl="0" animBg="1"/>
      <p:bldP spid="3"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4222204" cy="68580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4747260" y="-123190"/>
            <a:ext cx="6747510" cy="1718945"/>
          </a:xfrm>
          <a:prstGeom prst="rect">
            <a:avLst/>
          </a:prstGeom>
          <a:noFill/>
        </p:spPr>
        <p:txBody>
          <a:bodyPr wrap="square" lIns="0" tIns="0" rIns="0" bIns="0" rtlCol="0" anchor="b">
            <a:no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3.3 Market Viability</a:t>
            </a:r>
            <a:endParaRPr lang="en-US" altLang="en-US" sz="4000" dirty="0">
              <a:solidFill>
                <a:schemeClr val="tx1">
                  <a:lumMod val="85000"/>
                  <a:lumOff val="15000"/>
                </a:schemeClr>
              </a:solidFill>
            </a:endParaRPr>
          </a:p>
        </p:txBody>
      </p:sp>
      <p:sp>
        <p:nvSpPr>
          <p:cNvPr id="21" name="TextBox 20"/>
          <p:cNvSpPr txBox="1"/>
          <p:nvPr/>
        </p:nvSpPr>
        <p:spPr>
          <a:xfrm>
            <a:off x="624840" y="1013460"/>
            <a:ext cx="3018155" cy="3883660"/>
          </a:xfrm>
          <a:prstGeom prst="rect">
            <a:avLst/>
          </a:prstGeom>
          <a:noFill/>
        </p:spPr>
        <p:txBody>
          <a:bodyPr wrap="square" lIns="0" tIns="0" rIns="0" bIns="0" rtlCol="0" anchor="ctr">
            <a:noAutofit/>
          </a:bodyPr>
          <a:lstStyle/>
          <a:p>
            <a:pPr algn="ctr"/>
            <a:r>
              <a:rPr lang="en-US" altLang="en-US" sz="2800" b="1" dirty="0">
                <a:solidFill>
                  <a:schemeClr val="tx1">
                    <a:lumMod val="95000"/>
                    <a:lumOff val="5000"/>
                  </a:schemeClr>
                </a:solidFill>
              </a:rPr>
              <a:t>3. Business and Technical Motivation for TRACE-MUSIC</a:t>
            </a:r>
            <a:endParaRPr lang="en-US" altLang="en-US" sz="2800" b="1" dirty="0">
              <a:solidFill>
                <a:schemeClr val="tx1">
                  <a:lumMod val="95000"/>
                  <a:lumOff val="5000"/>
                </a:schemeClr>
              </a:solidFill>
            </a:endParaRPr>
          </a:p>
        </p:txBody>
      </p:sp>
      <p:sp>
        <p:nvSpPr>
          <p:cNvPr id="2" name="Oval 1"/>
          <p:cNvSpPr/>
          <p:nvPr/>
        </p:nvSpPr>
        <p:spPr>
          <a:xfrm rot="17789983">
            <a:off x="-500120" y="5688877"/>
            <a:ext cx="1443597" cy="1443597"/>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0774932" y="-166269"/>
            <a:ext cx="1663459" cy="1435029"/>
            <a:chOff x="10774932" y="-5361"/>
            <a:chExt cx="1663459" cy="1435029"/>
          </a:xfrm>
          <a:solidFill>
            <a:schemeClr val="accent5"/>
          </a:solidFill>
        </p:grpSpPr>
        <p:sp>
          <p:nvSpPr>
            <p:cNvPr id="5" name="Freeform: Shape 4"/>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6" name="Freeform: Shape 5"/>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4" name="Freeform: Shape 13"/>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12" name="Text Box 11"/>
          <p:cNvSpPr txBox="1"/>
          <p:nvPr/>
        </p:nvSpPr>
        <p:spPr>
          <a:xfrm>
            <a:off x="4547235" y="1772920"/>
            <a:ext cx="7146925" cy="4666615"/>
          </a:xfrm>
          <a:prstGeom prst="rect">
            <a:avLst/>
          </a:prstGeom>
          <a:noFill/>
        </p:spPr>
        <p:txBody>
          <a:bodyPr wrap="square" rtlCol="0">
            <a:noAutofit/>
          </a:bodyPr>
          <a:p>
            <a:r>
              <a:rPr lang="en-US" altLang="en-US" sz="1800"/>
              <a:t>The global music streaming market exceeds USD 30 billion, projected to grow annually.</a:t>
            </a:r>
            <a:endParaRPr lang="en-US" altLang="en-US" sz="1800"/>
          </a:p>
          <a:p>
            <a:r>
              <a:rPr lang="en-US" altLang="en-US" sz="1800"/>
              <a:t>Innovative, decentralized alternatives remain rare, leaving a gap TRACE-MUSIC fills.</a:t>
            </a: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1" grpId="0"/>
      <p:bldP spid="2" grpId="0" bldLvl="0" animBg="1"/>
      <p:bldP spid="3"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58520" y="207010"/>
            <a:ext cx="3900805" cy="1830070"/>
          </a:xfrm>
          <a:prstGeom prst="rect">
            <a:avLst/>
          </a:prstGeom>
          <a:noFill/>
        </p:spPr>
        <p:txBody>
          <a:bodyPr wrap="square" lIns="0" tIns="0" rIns="0" bIns="0" rtlCol="0" anchor="b">
            <a:no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4. System Architecture of TRACE-MUSIC</a:t>
            </a:r>
            <a:endParaRPr lang="en-US" altLang="en-US" sz="4000" dirty="0">
              <a:solidFill>
                <a:schemeClr val="tx1">
                  <a:lumMod val="85000"/>
                  <a:lumOff val="15000"/>
                </a:schemeClr>
              </a:solidFill>
            </a:endParaRPr>
          </a:p>
        </p:txBody>
      </p:sp>
      <p:sp>
        <p:nvSpPr>
          <p:cNvPr id="8" name="TextBox 7"/>
          <p:cNvSpPr txBox="1"/>
          <p:nvPr/>
        </p:nvSpPr>
        <p:spPr>
          <a:xfrm>
            <a:off x="858701" y="2276973"/>
            <a:ext cx="3900795" cy="1085134"/>
          </a:xfrm>
          <a:prstGeom prst="rect">
            <a:avLst/>
          </a:prstGeom>
          <a:noFill/>
        </p:spPr>
        <p:txBody>
          <a:bodyPr wrap="square" lIns="0" tIns="0" rIns="0" bIns="0" rtlCol="0" anchor="t">
            <a:noAutofit/>
          </a:bodyPr>
          <a:lstStyle/>
          <a:p>
            <a:pPr>
              <a:lnSpc>
                <a:spcPct val="120000"/>
              </a:lnSpc>
            </a:pPr>
            <a:r>
              <a:rPr lang="en-US" altLang="en-US" sz="2000" b="1" kern="0" dirty="0">
                <a:solidFill>
                  <a:schemeClr val="tx1">
                    <a:lumMod val="85000"/>
                    <a:lumOff val="15000"/>
                  </a:schemeClr>
                </a:solidFill>
                <a:ea typeface="Open Sans" pitchFamily="34" charset="0"/>
                <a:cs typeface="Open Sans" pitchFamily="34" charset="0"/>
              </a:rPr>
              <a:t>4.1 High-Level Architecture</a:t>
            </a:r>
            <a:endParaRPr lang="en-US" altLang="en-US" sz="2000" b="1" kern="0" dirty="0">
              <a:solidFill>
                <a:schemeClr val="tx1">
                  <a:lumMod val="85000"/>
                  <a:lumOff val="15000"/>
                </a:schemeClr>
              </a:solidFill>
              <a:ea typeface="Open Sans" pitchFamily="34" charset="0"/>
              <a:cs typeface="Open Sans" pitchFamily="34" charset="0"/>
            </a:endParaRPr>
          </a:p>
        </p:txBody>
      </p:sp>
      <p:sp>
        <p:nvSpPr>
          <p:cNvPr id="16" name="Rectangle 15"/>
          <p:cNvSpPr/>
          <p:nvPr>
            <p:custDataLst>
              <p:tags r:id="rId1"/>
            </p:custDataLst>
          </p:nvPr>
        </p:nvSpPr>
        <p:spPr>
          <a:xfrm>
            <a:off x="5845212" y="0"/>
            <a:ext cx="4896544"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0774932" y="-166269"/>
            <a:ext cx="1663459" cy="1435029"/>
            <a:chOff x="10774932" y="-5361"/>
            <a:chExt cx="1663459" cy="1435029"/>
          </a:xfrm>
          <a:solidFill>
            <a:schemeClr val="accent5"/>
          </a:solidFill>
        </p:grpSpPr>
        <p:sp>
          <p:nvSpPr>
            <p:cNvPr id="5" name="Freeform: Shape 4"/>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6" name="Freeform: Shape 5"/>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7" name="Freeform: Shape 16"/>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9" name="Text Box 8"/>
          <p:cNvSpPr txBox="1"/>
          <p:nvPr/>
        </p:nvSpPr>
        <p:spPr>
          <a:xfrm>
            <a:off x="6071870" y="445135"/>
            <a:ext cx="4342765" cy="5990590"/>
          </a:xfrm>
          <a:prstGeom prst="rect">
            <a:avLst/>
          </a:prstGeom>
          <a:noFill/>
        </p:spPr>
        <p:txBody>
          <a:bodyPr wrap="square" rtlCol="0">
            <a:noAutofit/>
          </a:bodyPr>
          <a:p>
            <a:r>
              <a:rPr lang="en-US" altLang="en-US"/>
              <a:t>TRACE-MUSIC’s distributed architecture includes:</a:t>
            </a:r>
            <a:endParaRPr lang="en-US" altLang="en-US"/>
          </a:p>
          <a:p>
            <a:r>
              <a:rPr lang="en-GB" altLang="en-US"/>
              <a:t>       -</a:t>
            </a:r>
            <a:r>
              <a:rPr lang="en-US" altLang="en-US"/>
              <a:t>Global distributed cloud </a:t>
            </a:r>
            <a:r>
              <a:rPr lang="en-GB" altLang="en-US"/>
              <a:t>  </a:t>
            </a:r>
            <a:r>
              <a:rPr lang="en-US" altLang="en-US"/>
              <a:t>clusters</a:t>
            </a:r>
            <a:endParaRPr lang="en-US" altLang="en-US"/>
          </a:p>
          <a:p>
            <a:r>
              <a:rPr lang="en-GB" altLang="en-US"/>
              <a:t>       -</a:t>
            </a:r>
            <a:r>
              <a:rPr lang="en-US" altLang="en-US"/>
              <a:t>Edge node delivery systems</a:t>
            </a:r>
            <a:endParaRPr lang="en-US" altLang="en-US"/>
          </a:p>
          <a:p>
            <a:r>
              <a:rPr lang="en-GB" altLang="en-US"/>
              <a:t>       -</a:t>
            </a:r>
            <a:r>
              <a:rPr lang="en-US" altLang="en-US"/>
              <a:t>Distributed storage networks</a:t>
            </a:r>
            <a:endParaRPr lang="en-US" altLang="en-US"/>
          </a:p>
          <a:p>
            <a:r>
              <a:rPr lang="en-GB" altLang="en-US"/>
              <a:t>       -</a:t>
            </a:r>
            <a:r>
              <a:rPr lang="en-US" altLang="en-US"/>
              <a:t>Microservices for modular function execution</a:t>
            </a:r>
            <a:endParaRPr lang="en-US" altLang="en-US"/>
          </a:p>
          <a:p>
            <a:r>
              <a:rPr lang="en-GB" altLang="en-US"/>
              <a:t>       -</a:t>
            </a:r>
            <a:r>
              <a:rPr lang="en-US" altLang="en-US"/>
              <a:t>Global load balancers</a:t>
            </a:r>
            <a:endParaRPr lang="en-US" altLang="en-US"/>
          </a:p>
          <a:p>
            <a:r>
              <a:rPr lang="en-GB" altLang="en-US"/>
              <a:t>       -</a:t>
            </a:r>
            <a:r>
              <a:rPr lang="en-US" altLang="en-US"/>
              <a:t>Blockchain licensing layer (optional)</a:t>
            </a:r>
            <a:endParaRPr lang="en-US"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2" presetClass="entr" presetSubtype="8" decel="10000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0-#ppt_w/2"/>
                                          </p:val>
                                        </p:tav>
                                        <p:tav tm="100000">
                                          <p:val>
                                            <p:strVal val="#ppt_x"/>
                                          </p:val>
                                        </p:tav>
                                      </p:tavLst>
                                    </p:anim>
                                    <p:anim calcmode="lin" valueType="num">
                                      <p:cBhvr additive="base">
                                        <p:cTn id="21" dur="500" fill="hold"/>
                                        <p:tgtEl>
                                          <p:spTgt spid="7"/>
                                        </p:tgtEl>
                                        <p:attrNameLst>
                                          <p:attrName>ppt_y</p:attrName>
                                        </p:attrNameLst>
                                      </p:cBhvr>
                                      <p:tavLst>
                                        <p:tav tm="0">
                                          <p:val>
                                            <p:strVal val="#ppt_y"/>
                                          </p:val>
                                        </p:tav>
                                        <p:tav tm="100000">
                                          <p:val>
                                            <p:strVal val="#ppt_y"/>
                                          </p:val>
                                        </p:tav>
                                      </p:tavLst>
                                    </p:anim>
                                  </p:childTnLst>
                                </p:cTn>
                              </p:par>
                              <p:par>
                                <p:cTn id="22" presetID="2" presetClass="entr" presetSubtype="8" decel="10000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0-#ppt_w/2"/>
                                          </p:val>
                                        </p:tav>
                                        <p:tav tm="100000">
                                          <p:val>
                                            <p:strVal val="#ppt_x"/>
                                          </p:val>
                                        </p:tav>
                                      </p:tavLst>
                                    </p:anim>
                                    <p:anim calcmode="lin" valueType="num">
                                      <p:cBhvr additive="base">
                                        <p:cTn id="2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 grpId="0" animBg="1"/>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58520" y="207010"/>
            <a:ext cx="3900805" cy="1830070"/>
          </a:xfrm>
          <a:prstGeom prst="rect">
            <a:avLst/>
          </a:prstGeom>
          <a:noFill/>
        </p:spPr>
        <p:txBody>
          <a:bodyPr wrap="square" lIns="0" tIns="0" rIns="0" bIns="0" rtlCol="0" anchor="b">
            <a:no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4. System Architecture of TRACE-MUSIC</a:t>
            </a:r>
            <a:endParaRPr lang="en-US" altLang="en-US" sz="4000" dirty="0">
              <a:solidFill>
                <a:schemeClr val="tx1">
                  <a:lumMod val="85000"/>
                  <a:lumOff val="15000"/>
                </a:schemeClr>
              </a:solidFill>
            </a:endParaRPr>
          </a:p>
        </p:txBody>
      </p:sp>
      <p:sp>
        <p:nvSpPr>
          <p:cNvPr id="8" name="TextBox 7"/>
          <p:cNvSpPr txBox="1"/>
          <p:nvPr/>
        </p:nvSpPr>
        <p:spPr>
          <a:xfrm>
            <a:off x="858701" y="2276973"/>
            <a:ext cx="3900795" cy="1085134"/>
          </a:xfrm>
          <a:prstGeom prst="rect">
            <a:avLst/>
          </a:prstGeom>
          <a:noFill/>
        </p:spPr>
        <p:txBody>
          <a:bodyPr wrap="square" lIns="0" tIns="0" rIns="0" bIns="0" rtlCol="0" anchor="t">
            <a:noAutofit/>
          </a:bodyPr>
          <a:lstStyle/>
          <a:p>
            <a:pPr>
              <a:lnSpc>
                <a:spcPct val="120000"/>
              </a:lnSpc>
            </a:pPr>
            <a:r>
              <a:rPr lang="en-US" altLang="en-US" sz="2000" b="1" kern="0" dirty="0">
                <a:solidFill>
                  <a:schemeClr val="tx1">
                    <a:lumMod val="85000"/>
                    <a:lumOff val="15000"/>
                  </a:schemeClr>
                </a:solidFill>
                <a:ea typeface="Open Sans" pitchFamily="34" charset="0"/>
                <a:cs typeface="Open Sans" pitchFamily="34" charset="0"/>
              </a:rPr>
              <a:t>4.2 Distributed Storage Layer</a:t>
            </a:r>
            <a:endParaRPr lang="en-US" altLang="en-US" sz="2000" b="1" kern="0" dirty="0">
              <a:solidFill>
                <a:schemeClr val="tx1">
                  <a:lumMod val="85000"/>
                  <a:lumOff val="15000"/>
                </a:schemeClr>
              </a:solidFill>
              <a:ea typeface="Open Sans" pitchFamily="34" charset="0"/>
              <a:cs typeface="Open Sans" pitchFamily="34" charset="0"/>
            </a:endParaRPr>
          </a:p>
        </p:txBody>
      </p:sp>
      <p:sp>
        <p:nvSpPr>
          <p:cNvPr id="16" name="Rectangle 15"/>
          <p:cNvSpPr/>
          <p:nvPr>
            <p:custDataLst>
              <p:tags r:id="rId1"/>
            </p:custDataLst>
          </p:nvPr>
        </p:nvSpPr>
        <p:spPr>
          <a:xfrm>
            <a:off x="5845212" y="0"/>
            <a:ext cx="4896544"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0774932" y="-166269"/>
            <a:ext cx="1663459" cy="1435029"/>
            <a:chOff x="10774932" y="-5361"/>
            <a:chExt cx="1663459" cy="1435029"/>
          </a:xfrm>
          <a:solidFill>
            <a:schemeClr val="accent5"/>
          </a:solidFill>
        </p:grpSpPr>
        <p:sp>
          <p:nvSpPr>
            <p:cNvPr id="5" name="Freeform: Shape 4"/>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6" name="Freeform: Shape 5"/>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7" name="Freeform: Shape 16"/>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9" name="Text Box 8"/>
          <p:cNvSpPr txBox="1"/>
          <p:nvPr/>
        </p:nvSpPr>
        <p:spPr>
          <a:xfrm>
            <a:off x="6071870" y="445135"/>
            <a:ext cx="4342765" cy="5990590"/>
          </a:xfrm>
          <a:prstGeom prst="rect">
            <a:avLst/>
          </a:prstGeom>
          <a:noFill/>
        </p:spPr>
        <p:txBody>
          <a:bodyPr wrap="square" rtlCol="0">
            <a:noAutofit/>
          </a:bodyPr>
          <a:p>
            <a:r>
              <a:rPr lang="en-US" altLang="en-US"/>
              <a:t>Storage is replicated across global nodes.</a:t>
            </a:r>
            <a:endParaRPr lang="en-US" altLang="en-US"/>
          </a:p>
          <a:p>
            <a:r>
              <a:rPr lang="en-US" altLang="en-US"/>
              <a:t>Technologies:</a:t>
            </a:r>
            <a:endParaRPr lang="en-US" altLang="en-US"/>
          </a:p>
          <a:p>
            <a:r>
              <a:rPr lang="en-GB" altLang="en-US"/>
              <a:t>    -</a:t>
            </a:r>
            <a:r>
              <a:rPr lang="en-US" altLang="en-US"/>
              <a:t>IPFS (distributed files)</a:t>
            </a:r>
            <a:endParaRPr lang="en-US" altLang="en-US"/>
          </a:p>
          <a:p>
            <a:r>
              <a:rPr lang="en-GB" altLang="en-US"/>
              <a:t>    -</a:t>
            </a:r>
            <a:r>
              <a:rPr lang="en-US" altLang="en-US"/>
              <a:t>MinIO (object storage)</a:t>
            </a:r>
            <a:endParaRPr lang="en-US" altLang="en-US"/>
          </a:p>
          <a:p>
            <a:r>
              <a:rPr lang="en-GB" altLang="en-US"/>
              <a:t>    -</a:t>
            </a:r>
            <a:r>
              <a:rPr lang="en-US" altLang="en-US"/>
              <a:t>Google Distributed Cloud </a:t>
            </a:r>
            <a:r>
              <a:rPr lang="en-GB" altLang="en-US"/>
              <a:t>  </a:t>
            </a:r>
            <a:r>
              <a:rPr lang="en-US" altLang="en-US"/>
              <a:t>Storage</a:t>
            </a:r>
            <a:endParaRPr lang="en-US" altLang="en-US"/>
          </a:p>
          <a:p>
            <a:r>
              <a:rPr lang="en-GB" altLang="en-US"/>
              <a:t>    -</a:t>
            </a:r>
            <a:r>
              <a:rPr lang="en-US" altLang="en-US"/>
              <a:t>CDN-assisted replication</a:t>
            </a:r>
            <a:endParaRPr lang="en-US"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2" presetClass="entr" presetSubtype="8" decel="10000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0-#ppt_w/2"/>
                                          </p:val>
                                        </p:tav>
                                        <p:tav tm="100000">
                                          <p:val>
                                            <p:strVal val="#ppt_x"/>
                                          </p:val>
                                        </p:tav>
                                      </p:tavLst>
                                    </p:anim>
                                    <p:anim calcmode="lin" valueType="num">
                                      <p:cBhvr additive="base">
                                        <p:cTn id="21" dur="500" fill="hold"/>
                                        <p:tgtEl>
                                          <p:spTgt spid="7"/>
                                        </p:tgtEl>
                                        <p:attrNameLst>
                                          <p:attrName>ppt_y</p:attrName>
                                        </p:attrNameLst>
                                      </p:cBhvr>
                                      <p:tavLst>
                                        <p:tav tm="0">
                                          <p:val>
                                            <p:strVal val="#ppt_y"/>
                                          </p:val>
                                        </p:tav>
                                        <p:tav tm="100000">
                                          <p:val>
                                            <p:strVal val="#ppt_y"/>
                                          </p:val>
                                        </p:tav>
                                      </p:tavLst>
                                    </p:anim>
                                  </p:childTnLst>
                                </p:cTn>
                              </p:par>
                              <p:par>
                                <p:cTn id="22" presetID="2" presetClass="entr" presetSubtype="8" decel="10000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0-#ppt_w/2"/>
                                          </p:val>
                                        </p:tav>
                                        <p:tav tm="100000">
                                          <p:val>
                                            <p:strVal val="#ppt_x"/>
                                          </p:val>
                                        </p:tav>
                                      </p:tavLst>
                                    </p:anim>
                                    <p:anim calcmode="lin" valueType="num">
                                      <p:cBhvr additive="base">
                                        <p:cTn id="2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 grpId="0" bldLvl="0" animBg="1"/>
      <p:bldP spid="3"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58520" y="207010"/>
            <a:ext cx="3900805" cy="1830070"/>
          </a:xfrm>
          <a:prstGeom prst="rect">
            <a:avLst/>
          </a:prstGeom>
          <a:noFill/>
        </p:spPr>
        <p:txBody>
          <a:bodyPr wrap="square" lIns="0" tIns="0" rIns="0" bIns="0" rtlCol="0" anchor="b">
            <a:no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4. System Architecture of TRACE-MUSIC</a:t>
            </a:r>
            <a:endParaRPr lang="en-US" altLang="en-US" sz="4000" dirty="0">
              <a:solidFill>
                <a:schemeClr val="tx1">
                  <a:lumMod val="85000"/>
                  <a:lumOff val="15000"/>
                </a:schemeClr>
              </a:solidFill>
            </a:endParaRPr>
          </a:p>
        </p:txBody>
      </p:sp>
      <p:sp>
        <p:nvSpPr>
          <p:cNvPr id="8" name="TextBox 7"/>
          <p:cNvSpPr txBox="1"/>
          <p:nvPr/>
        </p:nvSpPr>
        <p:spPr>
          <a:xfrm>
            <a:off x="858701" y="2276973"/>
            <a:ext cx="3900795" cy="1085134"/>
          </a:xfrm>
          <a:prstGeom prst="rect">
            <a:avLst/>
          </a:prstGeom>
          <a:noFill/>
        </p:spPr>
        <p:txBody>
          <a:bodyPr wrap="square" lIns="0" tIns="0" rIns="0" bIns="0" rtlCol="0" anchor="t">
            <a:noAutofit/>
          </a:bodyPr>
          <a:lstStyle/>
          <a:p>
            <a:pPr>
              <a:lnSpc>
                <a:spcPct val="120000"/>
              </a:lnSpc>
            </a:pPr>
            <a:r>
              <a:rPr lang="en-US" altLang="en-US" sz="2000" b="1" kern="0" dirty="0">
                <a:solidFill>
                  <a:schemeClr val="tx1">
                    <a:lumMod val="85000"/>
                    <a:lumOff val="15000"/>
                  </a:schemeClr>
                </a:solidFill>
                <a:ea typeface="Open Sans" pitchFamily="34" charset="0"/>
                <a:cs typeface="Open Sans" pitchFamily="34" charset="0"/>
              </a:rPr>
              <a:t>4.3 Microservices Design</a:t>
            </a:r>
            <a:endParaRPr lang="en-US" altLang="en-US" sz="2000" b="1" kern="0" dirty="0">
              <a:solidFill>
                <a:schemeClr val="tx1">
                  <a:lumMod val="85000"/>
                  <a:lumOff val="15000"/>
                </a:schemeClr>
              </a:solidFill>
              <a:ea typeface="Open Sans" pitchFamily="34" charset="0"/>
              <a:cs typeface="Open Sans" pitchFamily="34" charset="0"/>
            </a:endParaRPr>
          </a:p>
        </p:txBody>
      </p:sp>
      <p:sp>
        <p:nvSpPr>
          <p:cNvPr id="16" name="Rectangle 15"/>
          <p:cNvSpPr/>
          <p:nvPr>
            <p:custDataLst>
              <p:tags r:id="rId1"/>
            </p:custDataLst>
          </p:nvPr>
        </p:nvSpPr>
        <p:spPr>
          <a:xfrm>
            <a:off x="5845212" y="0"/>
            <a:ext cx="4896544"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0774932" y="-166269"/>
            <a:ext cx="1663459" cy="1435029"/>
            <a:chOff x="10774932" y="-5361"/>
            <a:chExt cx="1663459" cy="1435029"/>
          </a:xfrm>
          <a:solidFill>
            <a:schemeClr val="accent5"/>
          </a:solidFill>
        </p:grpSpPr>
        <p:sp>
          <p:nvSpPr>
            <p:cNvPr id="5" name="Freeform: Shape 4"/>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6" name="Freeform: Shape 5"/>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7" name="Freeform: Shape 16"/>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9" name="Text Box 8"/>
          <p:cNvSpPr txBox="1"/>
          <p:nvPr/>
        </p:nvSpPr>
        <p:spPr>
          <a:xfrm>
            <a:off x="6071870" y="445135"/>
            <a:ext cx="4342765" cy="5990590"/>
          </a:xfrm>
          <a:prstGeom prst="rect">
            <a:avLst/>
          </a:prstGeom>
          <a:noFill/>
        </p:spPr>
        <p:txBody>
          <a:bodyPr wrap="square" rtlCol="0">
            <a:noAutofit/>
          </a:bodyPr>
          <a:p>
            <a:r>
              <a:rPr lang="en-US" altLang="en-US"/>
              <a:t>Core microservices include:</a:t>
            </a:r>
            <a:endParaRPr lang="en-US" altLang="en-US"/>
          </a:p>
          <a:p>
            <a:r>
              <a:rPr lang="en-GB" altLang="en-US"/>
              <a:t>    </a:t>
            </a:r>
            <a:r>
              <a:rPr lang="en-US" altLang="en-US"/>
              <a:t>Authentication</a:t>
            </a:r>
            <a:endParaRPr lang="en-US" altLang="en-US"/>
          </a:p>
          <a:p>
            <a:r>
              <a:rPr lang="en-GB" altLang="en-US"/>
              <a:t>    </a:t>
            </a:r>
            <a:r>
              <a:rPr lang="en-US" altLang="en-US"/>
              <a:t>Playback engine</a:t>
            </a:r>
            <a:endParaRPr lang="en-US" altLang="en-US"/>
          </a:p>
          <a:p>
            <a:r>
              <a:rPr lang="en-GB" altLang="en-US"/>
              <a:t>    </a:t>
            </a:r>
            <a:r>
              <a:rPr lang="en-US" altLang="en-US"/>
              <a:t>Catalog service</a:t>
            </a:r>
            <a:endParaRPr lang="en-US" altLang="en-US"/>
          </a:p>
          <a:p>
            <a:r>
              <a:rPr lang="en-GB" altLang="en-US"/>
              <a:t>    </a:t>
            </a:r>
            <a:r>
              <a:rPr lang="en-US" altLang="en-US"/>
              <a:t>Recommendations engine</a:t>
            </a:r>
            <a:endParaRPr lang="en-US" altLang="en-US"/>
          </a:p>
          <a:p>
            <a:r>
              <a:rPr lang="en-GB" altLang="en-US"/>
              <a:t>    </a:t>
            </a:r>
            <a:r>
              <a:rPr lang="en-US" altLang="en-US"/>
              <a:t>Billing</a:t>
            </a:r>
            <a:endParaRPr lang="en-US" altLang="en-US"/>
          </a:p>
          <a:p>
            <a:r>
              <a:rPr lang="en-GB" altLang="en-US"/>
              <a:t>    </a:t>
            </a:r>
            <a:r>
              <a:rPr lang="en-US" altLang="en-US"/>
              <a:t>Artist management</a:t>
            </a:r>
            <a:endParaRPr lang="en-US" altLang="en-US"/>
          </a:p>
          <a:p>
            <a:r>
              <a:rPr lang="en-GB" altLang="en-US"/>
              <a:t>    </a:t>
            </a:r>
            <a:r>
              <a:rPr lang="en-US" altLang="en-US"/>
              <a:t>Licensing and rights management</a:t>
            </a:r>
            <a:endParaRPr lang="en-US" altLang="en-US"/>
          </a:p>
          <a:p>
            <a:r>
              <a:rPr lang="en-GB" altLang="en-US"/>
              <a:t>    </a:t>
            </a:r>
            <a:r>
              <a:rPr lang="en-US" altLang="en-US"/>
              <a:t>These services communicate via REST or gRPC.</a:t>
            </a:r>
            <a:endParaRPr lang="en-US"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2" presetClass="entr" presetSubtype="8" decel="10000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0-#ppt_w/2"/>
                                          </p:val>
                                        </p:tav>
                                        <p:tav tm="100000">
                                          <p:val>
                                            <p:strVal val="#ppt_x"/>
                                          </p:val>
                                        </p:tav>
                                      </p:tavLst>
                                    </p:anim>
                                    <p:anim calcmode="lin" valueType="num">
                                      <p:cBhvr additive="base">
                                        <p:cTn id="21" dur="500" fill="hold"/>
                                        <p:tgtEl>
                                          <p:spTgt spid="7"/>
                                        </p:tgtEl>
                                        <p:attrNameLst>
                                          <p:attrName>ppt_y</p:attrName>
                                        </p:attrNameLst>
                                      </p:cBhvr>
                                      <p:tavLst>
                                        <p:tav tm="0">
                                          <p:val>
                                            <p:strVal val="#ppt_y"/>
                                          </p:val>
                                        </p:tav>
                                        <p:tav tm="100000">
                                          <p:val>
                                            <p:strVal val="#ppt_y"/>
                                          </p:val>
                                        </p:tav>
                                      </p:tavLst>
                                    </p:anim>
                                  </p:childTnLst>
                                </p:cTn>
                              </p:par>
                              <p:par>
                                <p:cTn id="22" presetID="2" presetClass="entr" presetSubtype="8" decel="10000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0-#ppt_w/2"/>
                                          </p:val>
                                        </p:tav>
                                        <p:tav tm="100000">
                                          <p:val>
                                            <p:strVal val="#ppt_x"/>
                                          </p:val>
                                        </p:tav>
                                      </p:tavLst>
                                    </p:anim>
                                    <p:anim calcmode="lin" valueType="num">
                                      <p:cBhvr additive="base">
                                        <p:cTn id="2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 grpId="0" bldLvl="0" animBg="1"/>
      <p:bldP spid="3"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58520" y="207010"/>
            <a:ext cx="3900805" cy="1830070"/>
          </a:xfrm>
          <a:prstGeom prst="rect">
            <a:avLst/>
          </a:prstGeom>
          <a:noFill/>
        </p:spPr>
        <p:txBody>
          <a:bodyPr wrap="square" lIns="0" tIns="0" rIns="0" bIns="0" rtlCol="0" anchor="b">
            <a:no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4. System Architecture of TRACE-MUSIC</a:t>
            </a:r>
            <a:endParaRPr lang="en-US" altLang="en-US" sz="4000" dirty="0">
              <a:solidFill>
                <a:schemeClr val="tx1">
                  <a:lumMod val="85000"/>
                  <a:lumOff val="15000"/>
                </a:schemeClr>
              </a:solidFill>
            </a:endParaRPr>
          </a:p>
        </p:txBody>
      </p:sp>
      <p:sp>
        <p:nvSpPr>
          <p:cNvPr id="8" name="TextBox 7"/>
          <p:cNvSpPr txBox="1"/>
          <p:nvPr/>
        </p:nvSpPr>
        <p:spPr>
          <a:xfrm>
            <a:off x="858701" y="2276973"/>
            <a:ext cx="3900795" cy="1085134"/>
          </a:xfrm>
          <a:prstGeom prst="rect">
            <a:avLst/>
          </a:prstGeom>
          <a:noFill/>
        </p:spPr>
        <p:txBody>
          <a:bodyPr wrap="square" lIns="0" tIns="0" rIns="0" bIns="0" rtlCol="0" anchor="t">
            <a:noAutofit/>
          </a:bodyPr>
          <a:lstStyle/>
          <a:p>
            <a:pPr>
              <a:lnSpc>
                <a:spcPct val="120000"/>
              </a:lnSpc>
            </a:pPr>
            <a:r>
              <a:rPr lang="en-US" altLang="en-US" sz="2000" b="1" kern="0" dirty="0">
                <a:solidFill>
                  <a:schemeClr val="tx1">
                    <a:lumMod val="85000"/>
                    <a:lumOff val="15000"/>
                  </a:schemeClr>
                </a:solidFill>
                <a:ea typeface="Open Sans" pitchFamily="34" charset="0"/>
                <a:cs typeface="Open Sans" pitchFamily="34" charset="0"/>
              </a:rPr>
              <a:t>4.4 Edge Nodes and CDN Integration</a:t>
            </a:r>
            <a:endParaRPr lang="en-US" altLang="en-US" sz="2000" b="1" kern="0" dirty="0">
              <a:solidFill>
                <a:schemeClr val="tx1">
                  <a:lumMod val="85000"/>
                  <a:lumOff val="15000"/>
                </a:schemeClr>
              </a:solidFill>
              <a:ea typeface="Open Sans" pitchFamily="34" charset="0"/>
              <a:cs typeface="Open Sans" pitchFamily="34" charset="0"/>
            </a:endParaRPr>
          </a:p>
        </p:txBody>
      </p:sp>
      <p:sp>
        <p:nvSpPr>
          <p:cNvPr id="16" name="Rectangle 15"/>
          <p:cNvSpPr/>
          <p:nvPr>
            <p:custDataLst>
              <p:tags r:id="rId1"/>
            </p:custDataLst>
          </p:nvPr>
        </p:nvSpPr>
        <p:spPr>
          <a:xfrm>
            <a:off x="5845212" y="0"/>
            <a:ext cx="4896544"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0774932" y="-166269"/>
            <a:ext cx="1663459" cy="1435029"/>
            <a:chOff x="10774932" y="-5361"/>
            <a:chExt cx="1663459" cy="1435029"/>
          </a:xfrm>
          <a:solidFill>
            <a:schemeClr val="accent5"/>
          </a:solidFill>
        </p:grpSpPr>
        <p:sp>
          <p:nvSpPr>
            <p:cNvPr id="5" name="Freeform: Shape 4"/>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6" name="Freeform: Shape 5"/>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7" name="Freeform: Shape 16"/>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9" name="Text Box 8"/>
          <p:cNvSpPr txBox="1"/>
          <p:nvPr/>
        </p:nvSpPr>
        <p:spPr>
          <a:xfrm>
            <a:off x="6071870" y="445135"/>
            <a:ext cx="4342765" cy="5990590"/>
          </a:xfrm>
          <a:prstGeom prst="rect">
            <a:avLst/>
          </a:prstGeom>
          <a:noFill/>
        </p:spPr>
        <p:txBody>
          <a:bodyPr wrap="square" rtlCol="0">
            <a:noAutofit/>
          </a:bodyPr>
          <a:p>
            <a:r>
              <a:rPr lang="en-US" altLang="en-US"/>
              <a:t>Edge nodes serve users from the nearest location.</a:t>
            </a:r>
            <a:endParaRPr lang="en-US" altLang="en-US"/>
          </a:p>
          <a:p>
            <a:r>
              <a:rPr lang="en-US" altLang="en-US"/>
              <a:t>This drastically reduces latency and improves user experience.</a:t>
            </a:r>
            <a:endParaRPr lang="en-US"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2" presetClass="entr" presetSubtype="8" decel="10000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0-#ppt_w/2"/>
                                          </p:val>
                                        </p:tav>
                                        <p:tav tm="100000">
                                          <p:val>
                                            <p:strVal val="#ppt_x"/>
                                          </p:val>
                                        </p:tav>
                                      </p:tavLst>
                                    </p:anim>
                                    <p:anim calcmode="lin" valueType="num">
                                      <p:cBhvr additive="base">
                                        <p:cTn id="21" dur="500" fill="hold"/>
                                        <p:tgtEl>
                                          <p:spTgt spid="7"/>
                                        </p:tgtEl>
                                        <p:attrNameLst>
                                          <p:attrName>ppt_y</p:attrName>
                                        </p:attrNameLst>
                                      </p:cBhvr>
                                      <p:tavLst>
                                        <p:tav tm="0">
                                          <p:val>
                                            <p:strVal val="#ppt_y"/>
                                          </p:val>
                                        </p:tav>
                                        <p:tav tm="100000">
                                          <p:val>
                                            <p:strVal val="#ppt_y"/>
                                          </p:val>
                                        </p:tav>
                                      </p:tavLst>
                                    </p:anim>
                                  </p:childTnLst>
                                </p:cTn>
                              </p:par>
                              <p:par>
                                <p:cTn id="22" presetID="2" presetClass="entr" presetSubtype="8" decel="10000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0-#ppt_w/2"/>
                                          </p:val>
                                        </p:tav>
                                        <p:tav tm="100000">
                                          <p:val>
                                            <p:strVal val="#ppt_x"/>
                                          </p:val>
                                        </p:tav>
                                      </p:tavLst>
                                    </p:anim>
                                    <p:anim calcmode="lin" valueType="num">
                                      <p:cBhvr additive="base">
                                        <p:cTn id="2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 grpId="0" bldLvl="0" animBg="1"/>
      <p:bldP spid="3"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58520" y="207010"/>
            <a:ext cx="3900805" cy="1830070"/>
          </a:xfrm>
          <a:prstGeom prst="rect">
            <a:avLst/>
          </a:prstGeom>
          <a:noFill/>
        </p:spPr>
        <p:txBody>
          <a:bodyPr wrap="square" lIns="0" tIns="0" rIns="0" bIns="0" rtlCol="0" anchor="b">
            <a:no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4. System Architecture of TRACE-MUSIC</a:t>
            </a:r>
            <a:endParaRPr lang="en-US" altLang="en-US" sz="4000" dirty="0">
              <a:solidFill>
                <a:schemeClr val="tx1">
                  <a:lumMod val="85000"/>
                  <a:lumOff val="15000"/>
                </a:schemeClr>
              </a:solidFill>
            </a:endParaRPr>
          </a:p>
        </p:txBody>
      </p:sp>
      <p:sp>
        <p:nvSpPr>
          <p:cNvPr id="8" name="TextBox 7"/>
          <p:cNvSpPr txBox="1"/>
          <p:nvPr/>
        </p:nvSpPr>
        <p:spPr>
          <a:xfrm>
            <a:off x="858701" y="2276973"/>
            <a:ext cx="3900795" cy="1085134"/>
          </a:xfrm>
          <a:prstGeom prst="rect">
            <a:avLst/>
          </a:prstGeom>
          <a:noFill/>
        </p:spPr>
        <p:txBody>
          <a:bodyPr wrap="square" lIns="0" tIns="0" rIns="0" bIns="0" rtlCol="0" anchor="t">
            <a:noAutofit/>
          </a:bodyPr>
          <a:lstStyle/>
          <a:p>
            <a:pPr>
              <a:lnSpc>
                <a:spcPct val="120000"/>
              </a:lnSpc>
            </a:pPr>
            <a:r>
              <a:rPr lang="en-US" altLang="en-US" sz="2000" b="1" kern="0" dirty="0">
                <a:solidFill>
                  <a:schemeClr val="tx1">
                    <a:lumMod val="85000"/>
                    <a:lumOff val="15000"/>
                  </a:schemeClr>
                </a:solidFill>
                <a:ea typeface="Open Sans" pitchFamily="34" charset="0"/>
                <a:cs typeface="Open Sans" pitchFamily="34" charset="0"/>
              </a:rPr>
              <a:t>4.5 Blockchain Licensing Layer</a:t>
            </a:r>
            <a:endParaRPr lang="en-US" altLang="en-US" sz="2000" b="1" kern="0" dirty="0">
              <a:solidFill>
                <a:schemeClr val="tx1">
                  <a:lumMod val="85000"/>
                  <a:lumOff val="15000"/>
                </a:schemeClr>
              </a:solidFill>
              <a:ea typeface="Open Sans" pitchFamily="34" charset="0"/>
              <a:cs typeface="Open Sans" pitchFamily="34" charset="0"/>
            </a:endParaRPr>
          </a:p>
        </p:txBody>
      </p:sp>
      <p:sp>
        <p:nvSpPr>
          <p:cNvPr id="16" name="Rectangle 15"/>
          <p:cNvSpPr/>
          <p:nvPr>
            <p:custDataLst>
              <p:tags r:id="rId1"/>
            </p:custDataLst>
          </p:nvPr>
        </p:nvSpPr>
        <p:spPr>
          <a:xfrm>
            <a:off x="5845212" y="0"/>
            <a:ext cx="4896544"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0774932" y="-166269"/>
            <a:ext cx="1663459" cy="1435029"/>
            <a:chOff x="10774932" y="-5361"/>
            <a:chExt cx="1663459" cy="1435029"/>
          </a:xfrm>
          <a:solidFill>
            <a:schemeClr val="accent5"/>
          </a:solidFill>
        </p:grpSpPr>
        <p:sp>
          <p:nvSpPr>
            <p:cNvPr id="5" name="Freeform: Shape 4"/>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6" name="Freeform: Shape 5"/>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7" name="Freeform: Shape 16"/>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9" name="Text Box 8"/>
          <p:cNvSpPr txBox="1"/>
          <p:nvPr/>
        </p:nvSpPr>
        <p:spPr>
          <a:xfrm>
            <a:off x="6071870" y="445135"/>
            <a:ext cx="4342765" cy="5990590"/>
          </a:xfrm>
          <a:prstGeom prst="rect">
            <a:avLst/>
          </a:prstGeom>
          <a:noFill/>
        </p:spPr>
        <p:txBody>
          <a:bodyPr wrap="square" rtlCol="0">
            <a:noAutofit/>
          </a:bodyPr>
          <a:p>
            <a:r>
              <a:rPr lang="en-US" altLang="en-US"/>
              <a:t>Optional blockchain components ensure:</a:t>
            </a:r>
            <a:endParaRPr lang="en-US" altLang="en-US"/>
          </a:p>
          <a:p>
            <a:r>
              <a:rPr lang="en-GB" altLang="en-US"/>
              <a:t>    </a:t>
            </a:r>
            <a:r>
              <a:rPr lang="en-US" altLang="en-US"/>
              <a:t>Transparent royalty distribution</a:t>
            </a:r>
            <a:endParaRPr lang="en-US" altLang="en-US"/>
          </a:p>
          <a:p>
            <a:r>
              <a:rPr lang="en-GB" altLang="en-US"/>
              <a:t>    </a:t>
            </a:r>
            <a:r>
              <a:rPr lang="en-US" altLang="en-US"/>
              <a:t>Immutable ownership of tracks</a:t>
            </a:r>
            <a:endParaRPr lang="en-US" altLang="en-US"/>
          </a:p>
          <a:p>
            <a:r>
              <a:rPr lang="en-GB" altLang="en-US"/>
              <a:t>   </a:t>
            </a:r>
            <a:r>
              <a:rPr lang="en-US" altLang="en-US"/>
              <a:t>Smart contract automation</a:t>
            </a:r>
            <a:endParaRPr lang="en-US"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2" presetClass="entr" presetSubtype="8" decel="10000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0-#ppt_w/2"/>
                                          </p:val>
                                        </p:tav>
                                        <p:tav tm="100000">
                                          <p:val>
                                            <p:strVal val="#ppt_x"/>
                                          </p:val>
                                        </p:tav>
                                      </p:tavLst>
                                    </p:anim>
                                    <p:anim calcmode="lin" valueType="num">
                                      <p:cBhvr additive="base">
                                        <p:cTn id="21" dur="500" fill="hold"/>
                                        <p:tgtEl>
                                          <p:spTgt spid="7"/>
                                        </p:tgtEl>
                                        <p:attrNameLst>
                                          <p:attrName>ppt_y</p:attrName>
                                        </p:attrNameLst>
                                      </p:cBhvr>
                                      <p:tavLst>
                                        <p:tav tm="0">
                                          <p:val>
                                            <p:strVal val="#ppt_y"/>
                                          </p:val>
                                        </p:tav>
                                        <p:tav tm="100000">
                                          <p:val>
                                            <p:strVal val="#ppt_y"/>
                                          </p:val>
                                        </p:tav>
                                      </p:tavLst>
                                    </p:anim>
                                  </p:childTnLst>
                                </p:cTn>
                              </p:par>
                              <p:par>
                                <p:cTn id="22" presetID="2" presetClass="entr" presetSubtype="8" decel="10000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0-#ppt_w/2"/>
                                          </p:val>
                                        </p:tav>
                                        <p:tav tm="100000">
                                          <p:val>
                                            <p:strVal val="#ppt_x"/>
                                          </p:val>
                                        </p:tav>
                                      </p:tavLst>
                                    </p:anim>
                                    <p:anim calcmode="lin" valueType="num">
                                      <p:cBhvr additive="base">
                                        <p:cTn id="2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 grpId="0" bldLvl="0" animBg="1"/>
      <p:bldP spid="3"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65991" y="549280"/>
            <a:ext cx="3900795" cy="1230630"/>
          </a:xfrm>
          <a:prstGeom prst="rect">
            <a:avLst/>
          </a:prstGeom>
          <a:noFill/>
        </p:spPr>
        <p:txBody>
          <a:bodyPr wrap="square" lIns="0" tIns="0" rIns="0" bIns="0" rtlCol="0" anchor="b">
            <a:sp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5. Functional Design</a:t>
            </a:r>
            <a:endParaRPr lang="en-US" altLang="en-US" sz="4000" dirty="0">
              <a:solidFill>
                <a:schemeClr val="tx1">
                  <a:lumMod val="85000"/>
                  <a:lumOff val="15000"/>
                </a:schemeClr>
              </a:solidFill>
            </a:endParaRPr>
          </a:p>
        </p:txBody>
      </p:sp>
      <p:sp>
        <p:nvSpPr>
          <p:cNvPr id="8" name="TextBox 7"/>
          <p:cNvSpPr txBox="1"/>
          <p:nvPr/>
        </p:nvSpPr>
        <p:spPr>
          <a:xfrm>
            <a:off x="858520" y="2277110"/>
            <a:ext cx="3900805" cy="1768475"/>
          </a:xfrm>
          <a:prstGeom prst="rect">
            <a:avLst/>
          </a:prstGeom>
          <a:noFill/>
        </p:spPr>
        <p:txBody>
          <a:bodyPr wrap="square" lIns="0" tIns="0" rIns="0" bIns="0" rtlCol="0" anchor="t">
            <a:noAutofit/>
          </a:bodyPr>
          <a:lstStyle/>
          <a:p>
            <a:pPr>
              <a:lnSpc>
                <a:spcPct val="120000"/>
              </a:lnSpc>
            </a:pPr>
            <a:r>
              <a:rPr lang="en-US" altLang="en-US" b="1" kern="0" dirty="0">
                <a:solidFill>
                  <a:schemeClr val="tx1">
                    <a:lumMod val="85000"/>
                    <a:lumOff val="15000"/>
                  </a:schemeClr>
                </a:solidFill>
                <a:ea typeface="Open Sans" pitchFamily="34" charset="0"/>
                <a:cs typeface="Open Sans" pitchFamily="34" charset="0"/>
              </a:rPr>
              <a:t>5.5 Security &amp; DRM</a:t>
            </a:r>
            <a:endParaRPr lang="en-US" altLang="en-US" b="1" kern="0" dirty="0">
              <a:solidFill>
                <a:schemeClr val="tx1">
                  <a:lumMod val="85000"/>
                  <a:lumOff val="15000"/>
                </a:schemeClr>
              </a:solidFill>
              <a:ea typeface="Open Sans" pitchFamily="34" charset="0"/>
              <a:cs typeface="Open Sans" pitchFamily="34" charset="0"/>
            </a:endParaRPr>
          </a:p>
          <a:p>
            <a:pPr>
              <a:lnSpc>
                <a:spcPct val="120000"/>
              </a:lnSpc>
            </a:pPr>
            <a:r>
              <a:rPr lang="en-US" altLang="en-US" sz="1600" kern="0" dirty="0">
                <a:solidFill>
                  <a:schemeClr val="tx1">
                    <a:lumMod val="85000"/>
                    <a:lumOff val="15000"/>
                  </a:schemeClr>
                </a:solidFill>
                <a:ea typeface="Open Sans" pitchFamily="34" charset="0"/>
                <a:cs typeface="Open Sans" pitchFamily="34" charset="0"/>
              </a:rPr>
              <a:t>Content protection using:</a:t>
            </a:r>
            <a:endParaRPr lang="en-US" altLang="en-US" sz="1600" kern="0" dirty="0">
              <a:solidFill>
                <a:schemeClr val="tx1">
                  <a:lumMod val="85000"/>
                  <a:lumOff val="15000"/>
                </a:schemeClr>
              </a:solidFill>
              <a:ea typeface="Open Sans" pitchFamily="34" charset="0"/>
              <a:cs typeface="Open Sans" pitchFamily="34" charset="0"/>
            </a:endParaRPr>
          </a:p>
          <a:p>
            <a:pPr>
              <a:lnSpc>
                <a:spcPct val="120000"/>
              </a:lnSpc>
            </a:pPr>
            <a:r>
              <a:rPr lang="en-US" altLang="en-US" sz="1600" kern="0" dirty="0">
                <a:solidFill>
                  <a:schemeClr val="tx1">
                    <a:lumMod val="85000"/>
                    <a:lumOff val="15000"/>
                  </a:schemeClr>
                </a:solidFill>
                <a:ea typeface="Open Sans" pitchFamily="34" charset="0"/>
                <a:cs typeface="Open Sans" pitchFamily="34" charset="0"/>
              </a:rPr>
              <a:t>AES-128 encryption</a:t>
            </a:r>
            <a:endParaRPr lang="en-US" altLang="en-US" sz="1600" kern="0" dirty="0">
              <a:solidFill>
                <a:schemeClr val="tx1">
                  <a:lumMod val="85000"/>
                  <a:lumOff val="15000"/>
                </a:schemeClr>
              </a:solidFill>
              <a:ea typeface="Open Sans" pitchFamily="34" charset="0"/>
              <a:cs typeface="Open Sans" pitchFamily="34" charset="0"/>
            </a:endParaRPr>
          </a:p>
          <a:p>
            <a:pPr>
              <a:lnSpc>
                <a:spcPct val="120000"/>
              </a:lnSpc>
            </a:pPr>
            <a:r>
              <a:rPr lang="en-US" altLang="en-US" sz="1600" kern="0" dirty="0">
                <a:solidFill>
                  <a:schemeClr val="tx1">
                    <a:lumMod val="85000"/>
                    <a:lumOff val="15000"/>
                  </a:schemeClr>
                </a:solidFill>
                <a:ea typeface="Open Sans" pitchFamily="34" charset="0"/>
                <a:cs typeface="Open Sans" pitchFamily="34" charset="0"/>
              </a:rPr>
              <a:t>Secure media URLs</a:t>
            </a:r>
            <a:endParaRPr lang="en-US" altLang="en-US" sz="1600" kern="0" dirty="0">
              <a:solidFill>
                <a:schemeClr val="tx1">
                  <a:lumMod val="85000"/>
                  <a:lumOff val="15000"/>
                </a:schemeClr>
              </a:solidFill>
              <a:ea typeface="Open Sans" pitchFamily="34" charset="0"/>
              <a:cs typeface="Open Sans" pitchFamily="34" charset="0"/>
            </a:endParaRPr>
          </a:p>
          <a:p>
            <a:pPr>
              <a:lnSpc>
                <a:spcPct val="120000"/>
              </a:lnSpc>
            </a:pPr>
            <a:r>
              <a:rPr lang="en-US" altLang="en-US" sz="1600" kern="0" dirty="0">
                <a:solidFill>
                  <a:schemeClr val="tx1">
                    <a:lumMod val="85000"/>
                    <a:lumOff val="15000"/>
                  </a:schemeClr>
                </a:solidFill>
                <a:ea typeface="Open Sans" pitchFamily="34" charset="0"/>
                <a:cs typeface="Open Sans" pitchFamily="34" charset="0"/>
              </a:rPr>
              <a:t>Authentication tokens</a:t>
            </a:r>
            <a:r>
              <a:rPr lang="en-US" sz="1600" kern="0" dirty="0">
                <a:solidFill>
                  <a:schemeClr val="tx1">
                    <a:lumMod val="85000"/>
                    <a:lumOff val="15000"/>
                  </a:schemeClr>
                </a:solidFill>
                <a:ea typeface="Open Sans" pitchFamily="34" charset="0"/>
                <a:cs typeface="Open Sans" pitchFamily="34" charset="0"/>
              </a:rPr>
              <a:t> </a:t>
            </a:r>
            <a:endParaRPr lang="en-US" sz="1600" kern="0" dirty="0">
              <a:solidFill>
                <a:schemeClr val="tx1">
                  <a:lumMod val="85000"/>
                  <a:lumOff val="15000"/>
                </a:schemeClr>
              </a:solidFill>
              <a:ea typeface="Open Sans" pitchFamily="34" charset="0"/>
              <a:cs typeface="Open Sans" pitchFamily="34" charset="0"/>
            </a:endParaRPr>
          </a:p>
        </p:txBody>
      </p:sp>
      <p:grpSp>
        <p:nvGrpSpPr>
          <p:cNvPr id="23" name="Group 22"/>
          <p:cNvGrpSpPr/>
          <p:nvPr>
            <p:custDataLst>
              <p:tags r:id="rId1"/>
            </p:custDataLst>
          </p:nvPr>
        </p:nvGrpSpPr>
        <p:grpSpPr>
          <a:xfrm>
            <a:off x="5152571" y="3507222"/>
            <a:ext cx="3019073" cy="2585149"/>
            <a:chOff x="5152571" y="3507222"/>
            <a:chExt cx="3019073" cy="2585149"/>
          </a:xfrm>
        </p:grpSpPr>
        <p:sp>
          <p:nvSpPr>
            <p:cNvPr id="4" name="Rectangle 3"/>
            <p:cNvSpPr/>
            <p:nvPr>
              <p:custDataLst>
                <p:tags r:id="rId2"/>
              </p:custDataLst>
            </p:nvPr>
          </p:nvSpPr>
          <p:spPr>
            <a:xfrm>
              <a:off x="5152571" y="3507222"/>
              <a:ext cx="3019073" cy="258514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custDataLst>
                <p:tags r:id="rId3"/>
              </p:custDataLst>
            </p:nvPr>
          </p:nvSpPr>
          <p:spPr>
            <a:xfrm>
              <a:off x="6243466" y="3770819"/>
              <a:ext cx="854020" cy="85402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custDataLst>
                <p:tags r:id="rId4"/>
              </p:custDataLst>
            </p:nvPr>
          </p:nvSpPr>
          <p:spPr>
            <a:xfrm>
              <a:off x="5509383" y="5130481"/>
              <a:ext cx="2305448" cy="530090"/>
            </a:xfrm>
            <a:prstGeom prst="rect">
              <a:avLst/>
            </a:prstGeom>
            <a:noFill/>
          </p:spPr>
          <p:txBody>
            <a:bodyPr wrap="square" lIns="0" tIns="0" rIns="0" bIns="0" rtlCol="0" anchor="t">
              <a:noAutofit/>
            </a:bodyPr>
            <a:lstStyle/>
            <a:p>
              <a:pPr algn="ctr"/>
              <a:r>
                <a:rPr lang="en-US" altLang="en-US" sz="1400" dirty="0">
                  <a:solidFill>
                    <a:schemeClr val="tx1">
                      <a:lumMod val="85000"/>
                      <a:lumOff val="15000"/>
                    </a:schemeClr>
                  </a:solidFill>
                  <a:cs typeface="Arial" panose="020B0604020202020204" pitchFamily="34" charset="0"/>
                </a:rPr>
                <a:t>Uses adaptive bitrate streaming for seamless playback.</a:t>
              </a:r>
              <a:r>
                <a:rPr lang="en-US" sz="1400" dirty="0">
                  <a:solidFill>
                    <a:schemeClr val="tx1">
                      <a:lumMod val="85000"/>
                      <a:lumOff val="15000"/>
                    </a:schemeClr>
                  </a:solidFill>
                  <a:cs typeface="Arial" panose="020B0604020202020204" pitchFamily="34" charset="0"/>
                </a:rPr>
                <a:t> </a:t>
              </a:r>
              <a:endParaRPr lang="en-US" sz="1400" dirty="0">
                <a:solidFill>
                  <a:schemeClr val="tx1">
                    <a:lumMod val="85000"/>
                    <a:lumOff val="15000"/>
                  </a:schemeClr>
                </a:solidFill>
                <a:cs typeface="Arial" panose="020B0604020202020204" pitchFamily="34" charset="0"/>
              </a:endParaRPr>
            </a:p>
          </p:txBody>
        </p:sp>
        <p:sp>
          <p:nvSpPr>
            <p:cNvPr id="51" name="TextBox 50"/>
            <p:cNvSpPr txBox="1"/>
            <p:nvPr>
              <p:custDataLst>
                <p:tags r:id="rId5"/>
              </p:custDataLst>
            </p:nvPr>
          </p:nvSpPr>
          <p:spPr>
            <a:xfrm>
              <a:off x="5509383" y="4679053"/>
              <a:ext cx="2305448" cy="358855"/>
            </a:xfrm>
            <a:prstGeom prst="rect">
              <a:avLst/>
            </a:prstGeom>
            <a:noFill/>
          </p:spPr>
          <p:txBody>
            <a:bodyPr wrap="square" lIns="0" tIns="0" rIns="0" bIns="0" rtlCol="0" anchor="ctr">
              <a:noAutofit/>
            </a:bodyPr>
            <a:lstStyle/>
            <a:p>
              <a:pPr algn="ctr"/>
              <a:r>
                <a:rPr lang="en-US" altLang="en-US" sz="1800" b="1" dirty="0">
                  <a:solidFill>
                    <a:schemeClr val="tx1">
                      <a:lumMod val="85000"/>
                      <a:lumOff val="15000"/>
                    </a:schemeClr>
                  </a:solidFill>
                  <a:cs typeface="Arial" panose="020B0604020202020204" pitchFamily="34" charset="0"/>
                </a:rPr>
                <a:t>5.3 Streaming Engine</a:t>
              </a:r>
              <a:endParaRPr lang="en-US" altLang="en-US" sz="1800" b="1" dirty="0">
                <a:solidFill>
                  <a:schemeClr val="tx1">
                    <a:lumMod val="85000"/>
                    <a:lumOff val="15000"/>
                  </a:schemeClr>
                </a:solidFill>
                <a:cs typeface="Arial" panose="020B0604020202020204" pitchFamily="34" charset="0"/>
              </a:endParaRPr>
            </a:p>
          </p:txBody>
        </p:sp>
        <p:pic>
          <p:nvPicPr>
            <p:cNvPr id="54" name="Graphic 53" descr="Advertising outline"/>
            <p:cNvPicPr>
              <a:picLocks noChangeAspect="1"/>
            </p:cNvPicPr>
            <p:nvPr>
              <p:custDataLst>
                <p:tags r:id="rId6"/>
              </p:custDataLst>
            </p:nvPr>
          </p:nvPicPr>
          <p:blipFill>
            <a:blip r:embed="rId7">
              <a:extLst>
                <a:ext uri="{96DAC541-7B7A-43D3-8B79-37D633B846F1}">
                  <asvg:svgBlip xmlns:asvg="http://schemas.microsoft.com/office/drawing/2016/SVG/main" r:embed="rId8"/>
                </a:ext>
              </a:extLst>
            </a:blip>
            <a:stretch>
              <a:fillRect/>
            </a:stretch>
          </p:blipFill>
          <p:spPr>
            <a:xfrm>
              <a:off x="6322609" y="3849962"/>
              <a:ext cx="695734" cy="695734"/>
            </a:xfrm>
            <a:prstGeom prst="rect">
              <a:avLst/>
            </a:prstGeom>
          </p:spPr>
        </p:pic>
      </p:grpSp>
      <p:grpSp>
        <p:nvGrpSpPr>
          <p:cNvPr id="26" name="Group 25"/>
          <p:cNvGrpSpPr/>
          <p:nvPr>
            <p:custDataLst>
              <p:tags r:id="rId9"/>
            </p:custDataLst>
          </p:nvPr>
        </p:nvGrpSpPr>
        <p:grpSpPr>
          <a:xfrm>
            <a:off x="8330499" y="3507222"/>
            <a:ext cx="3019073" cy="2585149"/>
            <a:chOff x="8330499" y="3507222"/>
            <a:chExt cx="3019073" cy="2585149"/>
          </a:xfrm>
        </p:grpSpPr>
        <p:sp>
          <p:nvSpPr>
            <p:cNvPr id="5" name="Rectangle 4"/>
            <p:cNvSpPr/>
            <p:nvPr>
              <p:custDataLst>
                <p:tags r:id="rId10"/>
              </p:custDataLst>
            </p:nvPr>
          </p:nvSpPr>
          <p:spPr>
            <a:xfrm>
              <a:off x="8330499" y="3507222"/>
              <a:ext cx="3019073" cy="258514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custDataLst>
                <p:tags r:id="rId11"/>
              </p:custDataLst>
            </p:nvPr>
          </p:nvSpPr>
          <p:spPr>
            <a:xfrm>
              <a:off x="9378551" y="3770819"/>
              <a:ext cx="854020" cy="85402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custDataLst>
                <p:tags r:id="rId12"/>
              </p:custDataLst>
            </p:nvPr>
          </p:nvSpPr>
          <p:spPr>
            <a:xfrm>
              <a:off x="8687369" y="5130282"/>
              <a:ext cx="2305685" cy="836295"/>
            </a:xfrm>
            <a:prstGeom prst="rect">
              <a:avLst/>
            </a:prstGeom>
            <a:noFill/>
          </p:spPr>
          <p:txBody>
            <a:bodyPr wrap="square" lIns="0" tIns="0" rIns="0" bIns="0" rtlCol="0" anchor="t">
              <a:noAutofit/>
            </a:bodyPr>
            <a:lstStyle/>
            <a:p>
              <a:pPr algn="ctr"/>
              <a:r>
                <a:rPr lang="en-US" altLang="en-US" sz="1400" dirty="0">
                  <a:solidFill>
                    <a:schemeClr val="tx1">
                      <a:lumMod val="85000"/>
                      <a:lumOff val="15000"/>
                    </a:schemeClr>
                  </a:solidFill>
                  <a:cs typeface="Arial" panose="020B0604020202020204" pitchFamily="34" charset="0"/>
                </a:rPr>
                <a:t>AI models analyze</a:t>
              </a:r>
              <a:r>
                <a:rPr lang="en-GB" altLang="en-US" sz="1400" dirty="0">
                  <a:solidFill>
                    <a:schemeClr val="tx1">
                      <a:lumMod val="85000"/>
                      <a:lumOff val="15000"/>
                    </a:schemeClr>
                  </a:solidFill>
                  <a:cs typeface="Arial" panose="020B0604020202020204" pitchFamily="34" charset="0"/>
                </a:rPr>
                <a:t> </a:t>
              </a:r>
              <a:r>
                <a:rPr lang="en-US" altLang="en-US" sz="1400" dirty="0">
                  <a:solidFill>
                    <a:schemeClr val="tx1">
                      <a:lumMod val="85000"/>
                      <a:lumOff val="15000"/>
                    </a:schemeClr>
                  </a:solidFill>
                  <a:cs typeface="Arial" panose="020B0604020202020204" pitchFamily="34" charset="0"/>
                </a:rPr>
                <a:t>Behavior</a:t>
              </a:r>
              <a:r>
                <a:rPr lang="en-GB" altLang="en-US" sz="1400" dirty="0">
                  <a:solidFill>
                    <a:schemeClr val="tx1">
                      <a:lumMod val="85000"/>
                      <a:lumOff val="15000"/>
                    </a:schemeClr>
                  </a:solidFill>
                  <a:cs typeface="Arial" panose="020B0604020202020204" pitchFamily="34" charset="0"/>
                </a:rPr>
                <a:t>, </a:t>
              </a:r>
              <a:r>
                <a:rPr lang="en-US" altLang="en-US" sz="1400" dirty="0">
                  <a:solidFill>
                    <a:schemeClr val="tx1">
                      <a:lumMod val="85000"/>
                      <a:lumOff val="15000"/>
                    </a:schemeClr>
                  </a:solidFill>
                  <a:cs typeface="Arial" panose="020B0604020202020204" pitchFamily="34" charset="0"/>
                </a:rPr>
                <a:t>Listening patterns</a:t>
              </a:r>
              <a:r>
                <a:rPr lang="en-GB" altLang="en-US" sz="1400" dirty="0">
                  <a:solidFill>
                    <a:schemeClr val="tx1">
                      <a:lumMod val="85000"/>
                      <a:lumOff val="15000"/>
                    </a:schemeClr>
                  </a:solidFill>
                  <a:cs typeface="Arial" panose="020B0604020202020204" pitchFamily="34" charset="0"/>
                </a:rPr>
                <a:t>, </a:t>
              </a:r>
              <a:r>
                <a:rPr lang="en-US" altLang="en-US" sz="1400" dirty="0">
                  <a:solidFill>
                    <a:schemeClr val="tx1">
                      <a:lumMod val="85000"/>
                      <a:lumOff val="15000"/>
                    </a:schemeClr>
                  </a:solidFill>
                  <a:cs typeface="Arial" panose="020B0604020202020204" pitchFamily="34" charset="0"/>
                </a:rPr>
                <a:t>Geolocation</a:t>
              </a:r>
              <a:r>
                <a:rPr lang="en-GB" altLang="en-US" sz="1400" dirty="0">
                  <a:solidFill>
                    <a:schemeClr val="tx1">
                      <a:lumMod val="85000"/>
                      <a:lumOff val="15000"/>
                    </a:schemeClr>
                  </a:solidFill>
                  <a:cs typeface="Arial" panose="020B0604020202020204" pitchFamily="34" charset="0"/>
                </a:rPr>
                <a:t>, </a:t>
              </a:r>
              <a:r>
                <a:rPr lang="en-US" altLang="en-US" sz="1400" dirty="0">
                  <a:solidFill>
                    <a:schemeClr val="tx1">
                      <a:lumMod val="85000"/>
                      <a:lumOff val="15000"/>
                    </a:schemeClr>
                  </a:solidFill>
                  <a:cs typeface="Arial" panose="020B0604020202020204" pitchFamily="34" charset="0"/>
                </a:rPr>
                <a:t>Social trends</a:t>
              </a:r>
              <a:r>
                <a:rPr lang="en-US" sz="1400" dirty="0">
                  <a:solidFill>
                    <a:schemeClr val="tx1">
                      <a:lumMod val="85000"/>
                      <a:lumOff val="15000"/>
                    </a:schemeClr>
                  </a:solidFill>
                  <a:cs typeface="Arial" panose="020B0604020202020204" pitchFamily="34" charset="0"/>
                </a:rPr>
                <a:t>. </a:t>
              </a:r>
              <a:endParaRPr lang="en-US" sz="1400" dirty="0">
                <a:solidFill>
                  <a:schemeClr val="tx1">
                    <a:lumMod val="85000"/>
                    <a:lumOff val="15000"/>
                  </a:schemeClr>
                </a:solidFill>
                <a:cs typeface="Arial" panose="020B0604020202020204" pitchFamily="34" charset="0"/>
              </a:endParaRPr>
            </a:p>
          </p:txBody>
        </p:sp>
        <p:sp>
          <p:nvSpPr>
            <p:cNvPr id="53" name="TextBox 52"/>
            <p:cNvSpPr txBox="1"/>
            <p:nvPr>
              <p:custDataLst>
                <p:tags r:id="rId13"/>
              </p:custDataLst>
            </p:nvPr>
          </p:nvSpPr>
          <p:spPr>
            <a:xfrm>
              <a:off x="8687311" y="4679053"/>
              <a:ext cx="2305448" cy="358855"/>
            </a:xfrm>
            <a:prstGeom prst="rect">
              <a:avLst/>
            </a:prstGeom>
            <a:noFill/>
          </p:spPr>
          <p:txBody>
            <a:bodyPr wrap="square" lIns="0" tIns="0" rIns="0" bIns="0" rtlCol="0" anchor="ctr">
              <a:noAutofit/>
            </a:bodyPr>
            <a:lstStyle/>
            <a:p>
              <a:pPr algn="ctr"/>
              <a:r>
                <a:rPr lang="en-US" altLang="en-US" sz="1800" b="1" dirty="0">
                  <a:solidFill>
                    <a:schemeClr val="tx1">
                      <a:lumMod val="85000"/>
                      <a:lumOff val="15000"/>
                    </a:schemeClr>
                  </a:solidFill>
                  <a:cs typeface="Arial" panose="020B0604020202020204" pitchFamily="34" charset="0"/>
                </a:rPr>
                <a:t>5.4 Recommendation Engine</a:t>
              </a:r>
              <a:endParaRPr lang="en-US" altLang="en-US" sz="1800" b="1" dirty="0">
                <a:solidFill>
                  <a:schemeClr val="tx1">
                    <a:lumMod val="85000"/>
                    <a:lumOff val="15000"/>
                  </a:schemeClr>
                </a:solidFill>
                <a:cs typeface="Arial" panose="020B0604020202020204" pitchFamily="34" charset="0"/>
              </a:endParaRPr>
            </a:p>
          </p:txBody>
        </p:sp>
        <p:pic>
          <p:nvPicPr>
            <p:cNvPr id="55" name="Graphic 54" descr="Board Of Directors outline"/>
            <p:cNvPicPr>
              <a:picLocks noChangeAspect="1"/>
            </p:cNvPicPr>
            <p:nvPr>
              <p:custDataLst>
                <p:tags r:id="rId14"/>
              </p:custDataLst>
            </p:nvPr>
          </p:nvPicPr>
          <p:blipFill>
            <a:blip r:embed="rId15">
              <a:extLst>
                <a:ext uri="{96DAC541-7B7A-43D3-8B79-37D633B846F1}">
                  <asvg:svgBlip xmlns:asvg="http://schemas.microsoft.com/office/drawing/2016/SVG/main" r:embed="rId16"/>
                </a:ext>
              </a:extLst>
            </a:blip>
            <a:stretch>
              <a:fillRect/>
            </a:stretch>
          </p:blipFill>
          <p:spPr>
            <a:xfrm>
              <a:off x="9457694" y="3849962"/>
              <a:ext cx="695734" cy="695734"/>
            </a:xfrm>
            <a:prstGeom prst="rect">
              <a:avLst/>
            </a:prstGeom>
          </p:spPr>
        </p:pic>
      </p:grpSp>
      <p:grpSp>
        <p:nvGrpSpPr>
          <p:cNvPr id="22" name="Group 21"/>
          <p:cNvGrpSpPr/>
          <p:nvPr>
            <p:custDataLst>
              <p:tags r:id="rId17"/>
            </p:custDataLst>
          </p:nvPr>
        </p:nvGrpSpPr>
        <p:grpSpPr>
          <a:xfrm>
            <a:off x="5152571" y="794657"/>
            <a:ext cx="3019073" cy="2585149"/>
            <a:chOff x="5152571" y="794657"/>
            <a:chExt cx="3019073" cy="2585149"/>
          </a:xfrm>
        </p:grpSpPr>
        <p:sp>
          <p:nvSpPr>
            <p:cNvPr id="2" name="Rectangle 1"/>
            <p:cNvSpPr/>
            <p:nvPr>
              <p:custDataLst>
                <p:tags r:id="rId18"/>
              </p:custDataLst>
            </p:nvPr>
          </p:nvSpPr>
          <p:spPr>
            <a:xfrm>
              <a:off x="5152571" y="794657"/>
              <a:ext cx="3019073" cy="258514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custDataLst>
                <p:tags r:id="rId19"/>
              </p:custDataLst>
            </p:nvPr>
          </p:nvSpPr>
          <p:spPr>
            <a:xfrm>
              <a:off x="5509441" y="2488837"/>
              <a:ext cx="2305685" cy="731520"/>
            </a:xfrm>
            <a:prstGeom prst="rect">
              <a:avLst/>
            </a:prstGeom>
            <a:noFill/>
          </p:spPr>
          <p:txBody>
            <a:bodyPr wrap="square" lIns="0" tIns="0" rIns="0" bIns="0" rtlCol="0" anchor="t">
              <a:noAutofit/>
            </a:bodyPr>
            <a:lstStyle/>
            <a:p>
              <a:pPr algn="ctr"/>
              <a:r>
                <a:rPr lang="en-US" altLang="en-US" sz="1400" dirty="0">
                  <a:solidFill>
                    <a:schemeClr val="tx1">
                      <a:lumMod val="85000"/>
                      <a:lumOff val="15000"/>
                    </a:schemeClr>
                  </a:solidFill>
                  <a:cs typeface="Arial" panose="020B0604020202020204" pitchFamily="34" charset="0"/>
                </a:rPr>
                <a:t>Handles authentication, account handling, device linking.</a:t>
              </a:r>
              <a:r>
                <a:rPr lang="en-US" sz="1400" dirty="0">
                  <a:solidFill>
                    <a:schemeClr val="tx1">
                      <a:lumMod val="85000"/>
                      <a:lumOff val="15000"/>
                    </a:schemeClr>
                  </a:solidFill>
                  <a:cs typeface="Arial" panose="020B0604020202020204" pitchFamily="34" charset="0"/>
                </a:rPr>
                <a:t> </a:t>
              </a:r>
              <a:endParaRPr lang="en-US" sz="1400" dirty="0">
                <a:solidFill>
                  <a:schemeClr val="tx1">
                    <a:lumMod val="85000"/>
                    <a:lumOff val="15000"/>
                  </a:schemeClr>
                </a:solidFill>
                <a:cs typeface="Arial" panose="020B0604020202020204" pitchFamily="34" charset="0"/>
              </a:endParaRPr>
            </a:p>
          </p:txBody>
        </p:sp>
        <p:sp>
          <p:nvSpPr>
            <p:cNvPr id="25" name="TextBox 24"/>
            <p:cNvSpPr txBox="1"/>
            <p:nvPr>
              <p:custDataLst>
                <p:tags r:id="rId20"/>
              </p:custDataLst>
            </p:nvPr>
          </p:nvSpPr>
          <p:spPr>
            <a:xfrm>
              <a:off x="5509383" y="2037454"/>
              <a:ext cx="2305448" cy="358855"/>
            </a:xfrm>
            <a:prstGeom prst="rect">
              <a:avLst/>
            </a:prstGeom>
            <a:noFill/>
          </p:spPr>
          <p:txBody>
            <a:bodyPr wrap="square" lIns="0" tIns="0" rIns="0" bIns="0" rtlCol="0" anchor="ctr">
              <a:noAutofit/>
            </a:bodyPr>
            <a:lstStyle/>
            <a:p>
              <a:pPr algn="ctr"/>
              <a:r>
                <a:rPr lang="en-US" altLang="en-US" sz="1800" b="1" dirty="0">
                  <a:solidFill>
                    <a:schemeClr val="tx1">
                      <a:lumMod val="85000"/>
                      <a:lumOff val="15000"/>
                    </a:schemeClr>
                  </a:solidFill>
                  <a:cs typeface="Arial" panose="020B0604020202020204" pitchFamily="34" charset="0"/>
                </a:rPr>
                <a:t>5.1 User Management</a:t>
              </a:r>
              <a:endParaRPr lang="en-US" altLang="en-US" sz="1800" b="1" dirty="0">
                <a:solidFill>
                  <a:schemeClr val="tx1">
                    <a:lumMod val="85000"/>
                    <a:lumOff val="15000"/>
                  </a:schemeClr>
                </a:solidFill>
                <a:cs typeface="Arial" panose="020B0604020202020204" pitchFamily="34" charset="0"/>
              </a:endParaRPr>
            </a:p>
          </p:txBody>
        </p:sp>
        <p:grpSp>
          <p:nvGrpSpPr>
            <p:cNvPr id="21" name="Group 20"/>
            <p:cNvGrpSpPr/>
            <p:nvPr/>
          </p:nvGrpSpPr>
          <p:grpSpPr>
            <a:xfrm>
              <a:off x="6243466" y="1072816"/>
              <a:ext cx="854020" cy="854020"/>
              <a:chOff x="6243466" y="1072816"/>
              <a:chExt cx="854020" cy="854020"/>
            </a:xfrm>
          </p:grpSpPr>
          <p:sp>
            <p:nvSpPr>
              <p:cNvPr id="58" name="Oval 57"/>
              <p:cNvSpPr/>
              <p:nvPr>
                <p:custDataLst>
                  <p:tags r:id="rId21"/>
                </p:custDataLst>
              </p:nvPr>
            </p:nvSpPr>
            <p:spPr>
              <a:xfrm>
                <a:off x="6243466" y="1072816"/>
                <a:ext cx="854020" cy="85402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Graphic 55" descr="Books on shelf outline"/>
              <p:cNvPicPr>
                <a:picLocks noChangeAspect="1"/>
              </p:cNvPicPr>
              <p:nvPr>
                <p:custDataLst>
                  <p:tags r:id="rId22"/>
                </p:custDataLst>
              </p:nvPr>
            </p:nvPicPr>
            <p:blipFill>
              <a:blip r:embed="rId23">
                <a:extLst>
                  <a:ext uri="{96DAC541-7B7A-43D3-8B79-37D633B846F1}">
                    <asvg:svgBlip xmlns:asvg="http://schemas.microsoft.com/office/drawing/2016/SVG/main" r:embed="rId24"/>
                  </a:ext>
                </a:extLst>
              </a:blip>
              <a:stretch>
                <a:fillRect/>
              </a:stretch>
            </p:blipFill>
            <p:spPr>
              <a:xfrm>
                <a:off x="6322609" y="1151959"/>
                <a:ext cx="695734" cy="695734"/>
              </a:xfrm>
              <a:prstGeom prst="rect">
                <a:avLst/>
              </a:prstGeom>
            </p:spPr>
          </p:pic>
        </p:grpSp>
      </p:grpSp>
      <p:grpSp>
        <p:nvGrpSpPr>
          <p:cNvPr id="27" name="Group 26"/>
          <p:cNvGrpSpPr/>
          <p:nvPr>
            <p:custDataLst>
              <p:tags r:id="rId25"/>
            </p:custDataLst>
          </p:nvPr>
        </p:nvGrpSpPr>
        <p:grpSpPr>
          <a:xfrm>
            <a:off x="8330499" y="794657"/>
            <a:ext cx="3019073" cy="2585149"/>
            <a:chOff x="8330499" y="794657"/>
            <a:chExt cx="3019073" cy="2585149"/>
          </a:xfrm>
        </p:grpSpPr>
        <p:sp>
          <p:nvSpPr>
            <p:cNvPr id="3" name="Rectangle 2"/>
            <p:cNvSpPr/>
            <p:nvPr>
              <p:custDataLst>
                <p:tags r:id="rId26"/>
              </p:custDataLst>
            </p:nvPr>
          </p:nvSpPr>
          <p:spPr>
            <a:xfrm>
              <a:off x="8330499" y="794657"/>
              <a:ext cx="3019073" cy="258514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custDataLst>
                <p:tags r:id="rId27"/>
              </p:custDataLst>
            </p:nvPr>
          </p:nvSpPr>
          <p:spPr>
            <a:xfrm>
              <a:off x="9378551" y="1072816"/>
              <a:ext cx="854020" cy="85402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custDataLst>
                <p:tags r:id="rId28"/>
              </p:custDataLst>
            </p:nvPr>
          </p:nvSpPr>
          <p:spPr>
            <a:xfrm>
              <a:off x="8687311" y="2488882"/>
              <a:ext cx="2305448" cy="530090"/>
            </a:xfrm>
            <a:prstGeom prst="rect">
              <a:avLst/>
            </a:prstGeom>
            <a:noFill/>
          </p:spPr>
          <p:txBody>
            <a:bodyPr wrap="square" lIns="0" tIns="0" rIns="0" bIns="0" rtlCol="0" anchor="t">
              <a:noAutofit/>
            </a:bodyPr>
            <a:lstStyle/>
            <a:p>
              <a:pPr algn="ctr"/>
              <a:r>
                <a:rPr lang="en-US" altLang="en-US" sz="1400" dirty="0">
                  <a:solidFill>
                    <a:schemeClr val="tx1">
                      <a:lumMod val="85000"/>
                      <a:lumOff val="15000"/>
                    </a:schemeClr>
                  </a:solidFill>
                  <a:cs typeface="Arial" panose="020B0604020202020204" pitchFamily="34" charset="0"/>
                </a:rPr>
                <a:t>Stores metadata, genres, albums, and curated playlists</a:t>
              </a:r>
              <a:r>
                <a:rPr lang="en-US" sz="1400" dirty="0">
                  <a:solidFill>
                    <a:schemeClr val="tx1">
                      <a:lumMod val="85000"/>
                      <a:lumOff val="15000"/>
                    </a:schemeClr>
                  </a:solidFill>
                  <a:cs typeface="Arial" panose="020B0604020202020204" pitchFamily="34" charset="0"/>
                </a:rPr>
                <a:t>. </a:t>
              </a:r>
              <a:endParaRPr lang="en-US" sz="1400" dirty="0">
                <a:solidFill>
                  <a:schemeClr val="tx1">
                    <a:lumMod val="85000"/>
                    <a:lumOff val="15000"/>
                  </a:schemeClr>
                </a:solidFill>
                <a:cs typeface="Arial" panose="020B0604020202020204" pitchFamily="34" charset="0"/>
              </a:endParaRPr>
            </a:p>
          </p:txBody>
        </p:sp>
        <p:sp>
          <p:nvSpPr>
            <p:cNvPr id="41" name="TextBox 40"/>
            <p:cNvSpPr txBox="1"/>
            <p:nvPr>
              <p:custDataLst>
                <p:tags r:id="rId29"/>
              </p:custDataLst>
            </p:nvPr>
          </p:nvSpPr>
          <p:spPr>
            <a:xfrm>
              <a:off x="8687311" y="2037454"/>
              <a:ext cx="2305448" cy="358855"/>
            </a:xfrm>
            <a:prstGeom prst="rect">
              <a:avLst/>
            </a:prstGeom>
            <a:noFill/>
          </p:spPr>
          <p:txBody>
            <a:bodyPr wrap="square" lIns="0" tIns="0" rIns="0" bIns="0" rtlCol="0" anchor="ctr">
              <a:noAutofit/>
            </a:bodyPr>
            <a:lstStyle/>
            <a:p>
              <a:pPr algn="ctr"/>
              <a:r>
                <a:rPr lang="en-US" altLang="en-US" sz="1800" b="1" dirty="0">
                  <a:solidFill>
                    <a:schemeClr val="tx1">
                      <a:lumMod val="85000"/>
                      <a:lumOff val="15000"/>
                    </a:schemeClr>
                  </a:solidFill>
                  <a:cs typeface="Arial" panose="020B0604020202020204" pitchFamily="34" charset="0"/>
                </a:rPr>
                <a:t>5.2 Music Catalog</a:t>
              </a:r>
              <a:endParaRPr lang="en-US" altLang="en-US" sz="1800" b="1" dirty="0">
                <a:solidFill>
                  <a:schemeClr val="tx1">
                    <a:lumMod val="85000"/>
                    <a:lumOff val="15000"/>
                  </a:schemeClr>
                </a:solidFill>
                <a:cs typeface="Arial" panose="020B0604020202020204" pitchFamily="34" charset="0"/>
              </a:endParaRPr>
            </a:p>
          </p:txBody>
        </p:sp>
        <p:pic>
          <p:nvPicPr>
            <p:cNvPr id="57" name="Graphic 56" descr="Megaphone outline"/>
            <p:cNvPicPr>
              <a:picLocks noChangeAspect="1"/>
            </p:cNvPicPr>
            <p:nvPr>
              <p:custDataLst>
                <p:tags r:id="rId30"/>
              </p:custDataLst>
            </p:nvPr>
          </p:nvPicPr>
          <p:blipFill>
            <a:blip r:embed="rId31">
              <a:extLst>
                <a:ext uri="{96DAC541-7B7A-43D3-8B79-37D633B846F1}">
                  <asvg:svgBlip xmlns:asvg="http://schemas.microsoft.com/office/drawing/2016/SVG/main" r:embed="rId32"/>
                </a:ext>
              </a:extLst>
            </a:blip>
            <a:stretch>
              <a:fillRect/>
            </a:stretch>
          </p:blipFill>
          <p:spPr>
            <a:xfrm>
              <a:off x="9457694" y="1151959"/>
              <a:ext cx="695734" cy="695734"/>
            </a:xfrm>
            <a:prstGeom prst="rect">
              <a:avLst/>
            </a:prstGeom>
          </p:spPr>
        </p:pic>
      </p:grpSp>
      <p:sp>
        <p:nvSpPr>
          <p:cNvPr id="6" name="Oval 5"/>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10774932" y="-166269"/>
            <a:ext cx="1663459" cy="1435029"/>
            <a:chOff x="10774932" y="-5361"/>
            <a:chExt cx="1663459" cy="1435029"/>
          </a:xfrm>
          <a:solidFill>
            <a:schemeClr val="accent5"/>
          </a:solidFill>
        </p:grpSpPr>
        <p:sp>
          <p:nvSpPr>
            <p:cNvPr id="18" name="Freeform: Shape 17"/>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19" name="Freeform: Shape 18"/>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20" name="Freeform: Shape 19"/>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0-#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0-#ppt_w/2"/>
                                          </p:val>
                                        </p:tav>
                                        <p:tav tm="100000">
                                          <p:val>
                                            <p:strVal val="#ppt_x"/>
                                          </p:val>
                                        </p:tav>
                                      </p:tavLst>
                                    </p:anim>
                                    <p:anim calcmode="lin" valueType="num">
                                      <p:cBhvr additive="base">
                                        <p:cTn id="24" dur="500" fill="hold"/>
                                        <p:tgtEl>
                                          <p:spTgt spid="8"/>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ID="2" presetClass="entr" presetSubtype="1" decel="100000" fill="hold" nodeType="after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additive="base">
                                        <p:cTn id="28" dur="500" fill="hold"/>
                                        <p:tgtEl>
                                          <p:spTgt spid="22"/>
                                        </p:tgtEl>
                                        <p:attrNameLst>
                                          <p:attrName>ppt_x</p:attrName>
                                        </p:attrNameLst>
                                      </p:cBhvr>
                                      <p:tavLst>
                                        <p:tav tm="0">
                                          <p:val>
                                            <p:strVal val="#ppt_x"/>
                                          </p:val>
                                        </p:tav>
                                        <p:tav tm="100000">
                                          <p:val>
                                            <p:strVal val="#ppt_x"/>
                                          </p:val>
                                        </p:tav>
                                      </p:tavLst>
                                    </p:anim>
                                    <p:anim calcmode="lin" valueType="num">
                                      <p:cBhvr additive="base">
                                        <p:cTn id="29" dur="500" fill="hold"/>
                                        <p:tgtEl>
                                          <p:spTgt spid="22"/>
                                        </p:tgtEl>
                                        <p:attrNameLst>
                                          <p:attrName>ppt_y</p:attrName>
                                        </p:attrNameLst>
                                      </p:cBhvr>
                                      <p:tavLst>
                                        <p:tav tm="0">
                                          <p:val>
                                            <p:strVal val="0-#ppt_h/2"/>
                                          </p:val>
                                        </p:tav>
                                        <p:tav tm="100000">
                                          <p:val>
                                            <p:strVal val="#ppt_y"/>
                                          </p:val>
                                        </p:tav>
                                      </p:tavLst>
                                    </p:anim>
                                  </p:childTnLst>
                                </p:cTn>
                              </p:par>
                            </p:childTnLst>
                          </p:cTn>
                        </p:par>
                        <p:par>
                          <p:cTn id="30" fill="hold">
                            <p:stCondLst>
                              <p:cond delay="1000"/>
                            </p:stCondLst>
                            <p:childTnLst>
                              <p:par>
                                <p:cTn id="31" presetID="2" presetClass="entr" presetSubtype="1" decel="100000" fill="hold" nodeType="after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additive="base">
                                        <p:cTn id="33" dur="500" fill="hold"/>
                                        <p:tgtEl>
                                          <p:spTgt spid="27"/>
                                        </p:tgtEl>
                                        <p:attrNameLst>
                                          <p:attrName>ppt_x</p:attrName>
                                        </p:attrNameLst>
                                      </p:cBhvr>
                                      <p:tavLst>
                                        <p:tav tm="0">
                                          <p:val>
                                            <p:strVal val="#ppt_x"/>
                                          </p:val>
                                        </p:tav>
                                        <p:tav tm="100000">
                                          <p:val>
                                            <p:strVal val="#ppt_x"/>
                                          </p:val>
                                        </p:tav>
                                      </p:tavLst>
                                    </p:anim>
                                    <p:anim calcmode="lin" valueType="num">
                                      <p:cBhvr additive="base">
                                        <p:cTn id="34" dur="500" fill="hold"/>
                                        <p:tgtEl>
                                          <p:spTgt spid="27"/>
                                        </p:tgtEl>
                                        <p:attrNameLst>
                                          <p:attrName>ppt_y</p:attrName>
                                        </p:attrNameLst>
                                      </p:cBhvr>
                                      <p:tavLst>
                                        <p:tav tm="0">
                                          <p:val>
                                            <p:strVal val="0-#ppt_h/2"/>
                                          </p:val>
                                        </p:tav>
                                        <p:tav tm="100000">
                                          <p:val>
                                            <p:strVal val="#ppt_y"/>
                                          </p:val>
                                        </p:tav>
                                      </p:tavLst>
                                    </p:anim>
                                  </p:childTnLst>
                                </p:cTn>
                              </p:par>
                            </p:childTnLst>
                          </p:cTn>
                        </p:par>
                        <p:par>
                          <p:cTn id="35" fill="hold">
                            <p:stCondLst>
                              <p:cond delay="1500"/>
                            </p:stCondLst>
                            <p:childTnLst>
                              <p:par>
                                <p:cTn id="36" presetID="2" presetClass="entr" presetSubtype="4" decel="100000" fill="hold" nodeType="afterEffect">
                                  <p:stCondLst>
                                    <p:cond delay="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500" fill="hold"/>
                                        <p:tgtEl>
                                          <p:spTgt spid="23"/>
                                        </p:tgtEl>
                                        <p:attrNameLst>
                                          <p:attrName>ppt_x</p:attrName>
                                        </p:attrNameLst>
                                      </p:cBhvr>
                                      <p:tavLst>
                                        <p:tav tm="0">
                                          <p:val>
                                            <p:strVal val="#ppt_x"/>
                                          </p:val>
                                        </p:tav>
                                        <p:tav tm="100000">
                                          <p:val>
                                            <p:strVal val="#ppt_x"/>
                                          </p:val>
                                        </p:tav>
                                      </p:tavLst>
                                    </p:anim>
                                    <p:anim calcmode="lin" valueType="num">
                                      <p:cBhvr additive="base">
                                        <p:cTn id="39" dur="500" fill="hold"/>
                                        <p:tgtEl>
                                          <p:spTgt spid="23"/>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ID="2" presetClass="entr" presetSubtype="4" decel="100000" fill="hold" nodeType="after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ppt_x"/>
                                          </p:val>
                                        </p:tav>
                                        <p:tav tm="100000">
                                          <p:val>
                                            <p:strVal val="#ppt_x"/>
                                          </p:val>
                                        </p:tav>
                                      </p:tavLst>
                                    </p:anim>
                                    <p:anim calcmode="lin" valueType="num">
                                      <p:cBhvr additive="base">
                                        <p:cTn id="44"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6" grpId="0" animBg="1"/>
      <p:bldP spid="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Placeholder 34" descr="A close-up of a building&#10;&#10;Description automatically generated"/>
          <p:cNvPicPr>
            <a:picLocks noGrp="1" noChangeAspect="1"/>
          </p:cNvPicPr>
          <p:nvPr>
            <p:ph type="pic" sz="quarter" idx="10"/>
          </p:nvPr>
        </p:nvPicPr>
        <p:blipFill>
          <a:blip r:embed="rId1" cstate="print">
            <a:alphaModFix amt="25000"/>
            <a:extLst>
              <a:ext uri="{BEBA8EAE-BF5A-486C-A8C5-ECC9F3942E4B}">
                <a14:imgProps xmlns:a14="http://schemas.microsoft.com/office/drawing/2010/main">
                  <a14:imgLayer r:embed="rId2">
                    <a14:imgEffect>
                      <a14:colorTemperature colorTemp="5944"/>
                    </a14:imgEffect>
                    <a14:imgEffect>
                      <a14:saturation sat="0"/>
                    </a14:imgEffect>
                  </a14:imgLayer>
                </a14:imgProps>
              </a:ext>
              <a:ext uri="{28A0092B-C50C-407E-A947-70E740481C1C}">
                <a14:useLocalDpi xmlns:a14="http://schemas.microsoft.com/office/drawing/2010/main" val="0"/>
              </a:ext>
            </a:extLst>
          </a:blip>
          <a:srcRect t="7813" b="7813"/>
          <a:stretch>
            <a:fillRect/>
          </a:stretch>
        </p:blipFill>
        <p:spPr>
          <a:xfrm>
            <a:off x="0" y="0"/>
            <a:ext cx="12188825" cy="6858000"/>
          </a:xfrm>
        </p:spPr>
      </p:pic>
      <p:sp>
        <p:nvSpPr>
          <p:cNvPr id="38" name="Text Placeholder 3"/>
          <p:cNvSpPr txBox="1"/>
          <p:nvPr/>
        </p:nvSpPr>
        <p:spPr>
          <a:xfrm>
            <a:off x="260350" y="240665"/>
            <a:ext cx="4394200" cy="2296160"/>
          </a:xfrm>
          <a:prstGeom prst="rect">
            <a:avLst/>
          </a:prstGeom>
        </p:spPr>
        <p:txBody>
          <a:bodyPr lIns="0" tIns="0" rIns="0" bIns="0" anchor="ctr"/>
          <a:lstStyle>
            <a:lvl1pPr marL="457200" indent="-457200" algn="l" defTabSz="1219200" rtl="0" eaLnBrk="1" latinLnBrk="0" hangingPunct="1">
              <a:spcBef>
                <a:spcPct val="20000"/>
              </a:spcBef>
              <a:buFont typeface="Arial" panose="020B0604020202020204" pitchFamily="34" charset="0"/>
              <a:buChar char="•"/>
              <a:defRPr sz="3600" kern="1200">
                <a:solidFill>
                  <a:schemeClr val="tx1"/>
                </a:solidFill>
                <a:latin typeface="+mj-lt"/>
                <a:ea typeface="+mn-ea"/>
                <a:cs typeface="+mn-cs"/>
              </a:defRPr>
            </a:lvl1pPr>
            <a:lvl2pPr marL="990600" indent="-381000" algn="l" defTabSz="1219200" rtl="0" eaLnBrk="1" latinLnBrk="0" hangingPunct="1">
              <a:spcBef>
                <a:spcPct val="20000"/>
              </a:spcBef>
              <a:buFont typeface="Arial" panose="020B0604020202020204" pitchFamily="34" charset="0"/>
              <a:buChar char="–"/>
              <a:defRPr sz="3200" kern="1200">
                <a:solidFill>
                  <a:schemeClr val="tx1"/>
                </a:solidFill>
                <a:latin typeface="+mj-lt"/>
                <a:ea typeface="+mn-ea"/>
                <a:cs typeface="+mn-cs"/>
              </a:defRPr>
            </a:lvl2pPr>
            <a:lvl3pPr marL="1524000" indent="-304800" algn="l" defTabSz="1219200" rtl="0" eaLnBrk="1" latinLnBrk="0" hangingPunct="1">
              <a:spcBef>
                <a:spcPct val="20000"/>
              </a:spcBef>
              <a:buFont typeface="Arial" panose="020B0604020202020204" pitchFamily="34" charset="0"/>
              <a:buChar char="•"/>
              <a:defRPr sz="2400" kern="1200">
                <a:solidFill>
                  <a:schemeClr val="tx1"/>
                </a:solidFill>
                <a:latin typeface="+mj-lt"/>
                <a:ea typeface="+mn-ea"/>
                <a:cs typeface="+mn-cs"/>
              </a:defRPr>
            </a:lvl3pPr>
            <a:lvl4pPr marL="21329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4pPr>
            <a:lvl5pPr marL="27425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5pPr>
            <a:lvl6pPr marL="33521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17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13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09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a:lstStyle>
          <a:p>
            <a:pPr marL="0" indent="0">
              <a:lnSpc>
                <a:spcPct val="80000"/>
              </a:lnSpc>
              <a:spcBef>
                <a:spcPts val="0"/>
              </a:spcBef>
              <a:buNone/>
            </a:pPr>
            <a:r>
              <a:rPr lang="en-US" altLang="en-US" sz="6600" b="1" dirty="0">
                <a:solidFill>
                  <a:schemeClr val="bg1"/>
                </a:solidFill>
                <a:latin typeface="+mn-lt"/>
                <a:cs typeface="Segoe UI Light" panose="020B0502040204020203" pitchFamily="34" charset="0"/>
              </a:rPr>
              <a:t>6. Innovation Techniques</a:t>
            </a:r>
            <a:endParaRPr lang="en-US" altLang="en-US" sz="6600" b="1" dirty="0">
              <a:solidFill>
                <a:schemeClr val="bg1"/>
              </a:solidFill>
              <a:latin typeface="+mn-lt"/>
              <a:cs typeface="Segoe UI Light" panose="020B0502040204020203" pitchFamily="34" charset="0"/>
            </a:endParaRPr>
          </a:p>
        </p:txBody>
      </p:sp>
      <p:sp>
        <p:nvSpPr>
          <p:cNvPr id="6" name="Freeform: Shape 5"/>
          <p:cNvSpPr/>
          <p:nvPr/>
        </p:nvSpPr>
        <p:spPr>
          <a:xfrm>
            <a:off x="4595152" y="1132314"/>
            <a:ext cx="1119137" cy="1270227"/>
          </a:xfrm>
          <a:custGeom>
            <a:avLst/>
            <a:gdLst>
              <a:gd name="connsiteX0" fmla="*/ 0 w 1338375"/>
              <a:gd name="connsiteY0" fmla="*/ 1519065 h 1519064"/>
              <a:gd name="connsiteX1" fmla="*/ 0 w 1338375"/>
              <a:gd name="connsiteY1" fmla="*/ 795728 h 1519064"/>
              <a:gd name="connsiteX2" fmla="*/ 1338375 w 1338375"/>
              <a:gd name="connsiteY2" fmla="*/ 0 h 1519064"/>
              <a:gd name="connsiteX3" fmla="*/ 904412 w 1338375"/>
              <a:gd name="connsiteY3" fmla="*/ 1229691 h 1519064"/>
            </a:gdLst>
            <a:ahLst/>
            <a:cxnLst>
              <a:cxn ang="0">
                <a:pos x="connsiteX0" y="connsiteY0"/>
              </a:cxn>
              <a:cxn ang="0">
                <a:pos x="connsiteX1" y="connsiteY1"/>
              </a:cxn>
              <a:cxn ang="0">
                <a:pos x="connsiteX2" y="connsiteY2"/>
              </a:cxn>
              <a:cxn ang="0">
                <a:pos x="connsiteX3" y="connsiteY3"/>
              </a:cxn>
            </a:cxnLst>
            <a:rect l="l" t="t" r="r" b="b"/>
            <a:pathLst>
              <a:path w="1338375" h="1519064">
                <a:moveTo>
                  <a:pt x="0" y="1519065"/>
                </a:moveTo>
                <a:lnTo>
                  <a:pt x="0" y="795728"/>
                </a:lnTo>
                <a:lnTo>
                  <a:pt x="1338375" y="0"/>
                </a:lnTo>
                <a:lnTo>
                  <a:pt x="904412" y="1229691"/>
                </a:lnTo>
                <a:close/>
              </a:path>
            </a:pathLst>
          </a:custGeom>
          <a:solidFill>
            <a:schemeClr val="accent5">
              <a:lumMod val="75000"/>
            </a:schemeClr>
          </a:solidFill>
          <a:ln w="19293" cap="flat">
            <a:noFill/>
            <a:prstDash val="solid"/>
            <a:miter/>
          </a:ln>
        </p:spPr>
        <p:txBody>
          <a:bodyPr rtlCol="0" anchor="ctr"/>
          <a:lstStyle/>
          <a:p>
            <a:endParaRPr lang="en-US"/>
          </a:p>
        </p:txBody>
      </p:sp>
      <p:sp>
        <p:nvSpPr>
          <p:cNvPr id="31" name="Freeform: Shape 30"/>
          <p:cNvSpPr/>
          <p:nvPr/>
        </p:nvSpPr>
        <p:spPr>
          <a:xfrm>
            <a:off x="3718149" y="1"/>
            <a:ext cx="8470676" cy="6858000"/>
          </a:xfrm>
          <a:custGeom>
            <a:avLst/>
            <a:gdLst>
              <a:gd name="connsiteX0" fmla="*/ 8470676 w 8470676"/>
              <a:gd name="connsiteY0" fmla="*/ 0 h 6858000"/>
              <a:gd name="connsiteX1" fmla="*/ 8470676 w 8470676"/>
              <a:gd name="connsiteY1" fmla="*/ 6858000 h 6858000"/>
              <a:gd name="connsiteX2" fmla="*/ 0 w 8470676"/>
              <a:gd name="connsiteY2" fmla="*/ 6858000 h 6858000"/>
              <a:gd name="connsiteX3" fmla="*/ 0 w 8470676"/>
              <a:gd name="connsiteY3" fmla="*/ 2629703 h 6858000"/>
              <a:gd name="connsiteX4" fmla="*/ 4468742 w 847067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0676" h="6858000">
                <a:moveTo>
                  <a:pt x="8470676" y="0"/>
                </a:moveTo>
                <a:lnTo>
                  <a:pt x="8470676" y="6858000"/>
                </a:lnTo>
                <a:lnTo>
                  <a:pt x="0" y="6858000"/>
                </a:lnTo>
                <a:lnTo>
                  <a:pt x="0" y="2629703"/>
                </a:lnTo>
                <a:lnTo>
                  <a:pt x="4468742"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p:cNvSpPr/>
          <p:nvPr/>
        </p:nvSpPr>
        <p:spPr>
          <a:xfrm>
            <a:off x="4595152" y="1132314"/>
            <a:ext cx="1119137" cy="1270227"/>
          </a:xfrm>
          <a:custGeom>
            <a:avLst/>
            <a:gdLst>
              <a:gd name="connsiteX0" fmla="*/ 0 w 1338375"/>
              <a:gd name="connsiteY0" fmla="*/ 795728 h 1519064"/>
              <a:gd name="connsiteX1" fmla="*/ 1338375 w 1338375"/>
              <a:gd name="connsiteY1" fmla="*/ 0 h 1519064"/>
              <a:gd name="connsiteX2" fmla="*/ 1338375 w 1338375"/>
              <a:gd name="connsiteY2" fmla="*/ 1519065 h 1519064"/>
            </a:gdLst>
            <a:ahLst/>
            <a:cxnLst>
              <a:cxn ang="0">
                <a:pos x="connsiteX0" y="connsiteY0"/>
              </a:cxn>
              <a:cxn ang="0">
                <a:pos x="connsiteX1" y="connsiteY1"/>
              </a:cxn>
              <a:cxn ang="0">
                <a:pos x="connsiteX2" y="connsiteY2"/>
              </a:cxn>
            </a:cxnLst>
            <a:rect l="l" t="t" r="r" b="b"/>
            <a:pathLst>
              <a:path w="1338375" h="1519064">
                <a:moveTo>
                  <a:pt x="0" y="795728"/>
                </a:moveTo>
                <a:lnTo>
                  <a:pt x="1338375" y="0"/>
                </a:lnTo>
                <a:lnTo>
                  <a:pt x="1338375" y="1519065"/>
                </a:lnTo>
                <a:close/>
              </a:path>
            </a:pathLst>
          </a:custGeom>
          <a:solidFill>
            <a:schemeClr val="accent5"/>
          </a:solidFill>
          <a:ln w="19293" cap="flat">
            <a:noFill/>
            <a:prstDash val="solid"/>
            <a:miter/>
          </a:ln>
        </p:spPr>
        <p:txBody>
          <a:bodyPr rtlCol="0" anchor="ctr"/>
          <a:lstStyle/>
          <a:p>
            <a:endParaRPr lang="en-US"/>
          </a:p>
        </p:txBody>
      </p:sp>
      <p:sp>
        <p:nvSpPr>
          <p:cNvPr id="18" name="Freeform: Shape 17"/>
          <p:cNvSpPr/>
          <p:nvPr/>
        </p:nvSpPr>
        <p:spPr>
          <a:xfrm>
            <a:off x="5878388" y="260648"/>
            <a:ext cx="820829" cy="946738"/>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solidFill>
            <a:schemeClr val="accent5"/>
          </a:solidFill>
          <a:ln w="19293" cap="flat">
            <a:noFill/>
            <a:prstDash val="solid"/>
            <a:miter/>
          </a:ln>
        </p:spPr>
        <p:txBody>
          <a:bodyPr rtlCol="0" anchor="ctr"/>
          <a:lstStyle/>
          <a:p>
            <a:endParaRPr lang="en-US"/>
          </a:p>
        </p:txBody>
      </p:sp>
      <p:sp>
        <p:nvSpPr>
          <p:cNvPr id="19" name="Freeform: Shape 18"/>
          <p:cNvSpPr/>
          <p:nvPr/>
        </p:nvSpPr>
        <p:spPr>
          <a:xfrm>
            <a:off x="6094412" y="1052736"/>
            <a:ext cx="595223" cy="686556"/>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solidFill>
            <a:schemeClr val="accent5"/>
          </a:solidFill>
          <a:ln w="19293" cap="flat">
            <a:noFill/>
            <a:prstDash val="solid"/>
            <a:miter/>
          </a:ln>
        </p:spPr>
        <p:txBody>
          <a:bodyPr rtlCol="0" anchor="ctr"/>
          <a:lstStyle/>
          <a:p>
            <a:endParaRPr lang="en-US"/>
          </a:p>
        </p:txBody>
      </p:sp>
      <p:sp>
        <p:nvSpPr>
          <p:cNvPr id="20" name="Freeform: Shape 19"/>
          <p:cNvSpPr/>
          <p:nvPr/>
        </p:nvSpPr>
        <p:spPr>
          <a:xfrm>
            <a:off x="6022404" y="1772816"/>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solidFill>
            <a:schemeClr val="accent5"/>
          </a:solidFill>
          <a:ln w="19293" cap="flat">
            <a:noFill/>
            <a:prstDash val="solid"/>
            <a:miter/>
          </a:ln>
        </p:spPr>
        <p:txBody>
          <a:bodyPr rtlCol="0" anchor="ctr"/>
          <a:lstStyle/>
          <a:p>
            <a:endParaRPr lang="en-US"/>
          </a:p>
        </p:txBody>
      </p:sp>
      <p:sp>
        <p:nvSpPr>
          <p:cNvPr id="65" name="TextBox 64"/>
          <p:cNvSpPr txBox="1"/>
          <p:nvPr/>
        </p:nvSpPr>
        <p:spPr>
          <a:xfrm>
            <a:off x="4510405" y="2605405"/>
            <a:ext cx="6872605" cy="3916045"/>
          </a:xfrm>
          <a:prstGeom prst="rect">
            <a:avLst/>
          </a:prstGeom>
          <a:noFill/>
        </p:spPr>
        <p:txBody>
          <a:bodyPr wrap="square" lIns="0" tIns="0" rIns="0" bIns="0" rtlCol="0" anchor="t">
            <a:noAutofit/>
          </a:bodyPr>
          <a:lstStyle/>
          <a:p>
            <a:r>
              <a:rPr lang="en-US" altLang="en-US" sz="2000" b="1" dirty="0">
                <a:solidFill>
                  <a:schemeClr val="tx1">
                    <a:lumMod val="95000"/>
                    <a:lumOff val="5000"/>
                  </a:schemeClr>
                </a:solidFill>
                <a:cs typeface="Arial" panose="020B0604020202020204" pitchFamily="34" charset="0"/>
              </a:rPr>
              <a:t>6.1 AI Adaptive Streaming</a:t>
            </a:r>
            <a:endParaRPr lang="en-US" altLang="en-US" sz="20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Automatically adjusts quality based on:</a:t>
            </a:r>
            <a:endParaRPr lang="en-US" altLang="en-US" sz="1800"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Connectivity</a:t>
            </a:r>
            <a:endParaRPr lang="en-US" altLang="en-US" sz="1800"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Device performance</a:t>
            </a:r>
            <a:endParaRPr lang="en-US" altLang="en-US" sz="1800"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Behavior</a:t>
            </a:r>
            <a:endParaRPr lang="en-US" altLang="en-US" sz="1800" dirty="0">
              <a:solidFill>
                <a:schemeClr val="tx1">
                  <a:lumMod val="95000"/>
                  <a:lumOff val="5000"/>
                </a:schemeClr>
              </a:solidFill>
              <a:cs typeface="Arial" panose="020B0604020202020204" pitchFamily="34" charset="0"/>
            </a:endParaRPr>
          </a:p>
          <a:p>
            <a:endParaRPr lang="en-US" altLang="en-US" sz="1800" dirty="0">
              <a:solidFill>
                <a:schemeClr val="tx1">
                  <a:lumMod val="95000"/>
                  <a:lumOff val="5000"/>
                </a:schemeClr>
              </a:solidFill>
              <a:cs typeface="Arial" panose="020B0604020202020204" pitchFamily="34" charset="0"/>
            </a:endParaRPr>
          </a:p>
          <a:p>
            <a:r>
              <a:rPr lang="en-US" altLang="en-US" sz="2000" b="1" dirty="0">
                <a:solidFill>
                  <a:schemeClr val="tx1">
                    <a:lumMod val="95000"/>
                    <a:lumOff val="5000"/>
                  </a:schemeClr>
                </a:solidFill>
                <a:cs typeface="Arial" panose="020B0604020202020204" pitchFamily="34" charset="0"/>
              </a:rPr>
              <a:t>6.2 Decentralized Licensing &amp; Artist Rewards</a:t>
            </a:r>
            <a:endParaRPr lang="en-US" altLang="en-US" sz="20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Blockchain guarantees fair compensation.</a:t>
            </a:r>
            <a:endParaRPr lang="en-US" altLang="en-US" sz="1800" dirty="0">
              <a:solidFill>
                <a:schemeClr val="tx1">
                  <a:lumMod val="95000"/>
                  <a:lumOff val="5000"/>
                </a:schemeClr>
              </a:solidFill>
              <a:cs typeface="Arial" panose="020B0604020202020204" pitchFamily="34" charset="0"/>
            </a:endParaRPr>
          </a:p>
          <a:p>
            <a:endParaRPr lang="en-US" altLang="en-US" sz="2000" b="1" dirty="0">
              <a:solidFill>
                <a:schemeClr val="tx1">
                  <a:lumMod val="95000"/>
                  <a:lumOff val="5000"/>
                </a:schemeClr>
              </a:solidFill>
              <a:cs typeface="Arial" panose="020B0604020202020204" pitchFamily="34" charset="0"/>
            </a:endParaRPr>
          </a:p>
          <a:p>
            <a:r>
              <a:rPr lang="en-US" sz="2000" b="1" dirty="0">
                <a:solidFill>
                  <a:schemeClr val="tx1">
                    <a:lumMod val="95000"/>
                    <a:lumOff val="5000"/>
                  </a:schemeClr>
                </a:solidFill>
                <a:cs typeface="Arial" panose="020B0604020202020204" pitchFamily="34" charset="0"/>
              </a:rPr>
              <a:t> </a:t>
            </a:r>
            <a:r>
              <a:rPr lang="en-US" altLang="en-US" sz="2000" b="1" dirty="0">
                <a:solidFill>
                  <a:schemeClr val="tx1">
                    <a:lumMod val="95000"/>
                    <a:lumOff val="5000"/>
                  </a:schemeClr>
                </a:solidFill>
                <a:cs typeface="Arial" panose="020B0604020202020204" pitchFamily="34" charset="0"/>
              </a:rPr>
              <a:t>6.3 Collaborative Edge Caching</a:t>
            </a:r>
            <a:endParaRPr lang="en-US" altLang="en-US" sz="20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Popular songs are cached at the edge.</a:t>
            </a:r>
            <a:endParaRPr lang="en-US" altLang="en-US" sz="1800" dirty="0">
              <a:solidFill>
                <a:schemeClr val="tx1">
                  <a:lumMod val="95000"/>
                  <a:lumOff val="5000"/>
                </a:schemeClr>
              </a:solidFill>
              <a:cs typeface="Arial" panose="020B0604020202020204" pitchFamily="34" charset="0"/>
            </a:endParaRPr>
          </a:p>
          <a:p>
            <a:endParaRPr lang="en-US" altLang="en-US" sz="1800" dirty="0">
              <a:solidFill>
                <a:schemeClr val="tx1">
                  <a:lumMod val="95000"/>
                  <a:lumOff val="5000"/>
                </a:schemeClr>
              </a:solidFill>
              <a:cs typeface="Arial" panose="020B0604020202020204" pitchFamily="34" charset="0"/>
            </a:endParaRPr>
          </a:p>
          <a:p>
            <a:r>
              <a:rPr lang="en-US" altLang="en-US" sz="2000" b="1" dirty="0">
                <a:solidFill>
                  <a:schemeClr val="tx1">
                    <a:lumMod val="95000"/>
                    <a:lumOff val="5000"/>
                  </a:schemeClr>
                </a:solidFill>
                <a:cs typeface="Arial" panose="020B0604020202020204" pitchFamily="34" charset="0"/>
              </a:rPr>
              <a:t>6.4 P2P Micro-Streaming Nodes</a:t>
            </a:r>
            <a:endParaRPr lang="en-US" altLang="en-US" sz="20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Users can contribute by seeding small encrypted chunks of songs.</a:t>
            </a:r>
            <a:endParaRPr lang="en-US" altLang="en-US" sz="1800" dirty="0">
              <a:solidFill>
                <a:schemeClr val="tx1">
                  <a:lumMod val="95000"/>
                  <a:lumOff val="5000"/>
                </a:schemeClr>
              </a:solidFill>
              <a:cs typeface="Arial" panose="020B0604020202020204" pitchFamily="34" charset="0"/>
            </a:endParaRPr>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a:grpSpLocks noChangeAspect="1"/>
          </p:cNvGrpSpPr>
          <p:nvPr/>
        </p:nvGrpSpPr>
        <p:grpSpPr>
          <a:xfrm>
            <a:off x="10790539" y="576264"/>
            <a:ext cx="846586" cy="928356"/>
            <a:chOff x="8634305" y="1779427"/>
            <a:chExt cx="890581" cy="976605"/>
          </a:xfrm>
        </p:grpSpPr>
        <p:sp>
          <p:nvSpPr>
            <p:cNvPr id="5" name="Freeform: Shape 4"/>
            <p:cNvSpPr/>
            <p:nvPr/>
          </p:nvSpPr>
          <p:spPr>
            <a:xfrm>
              <a:off x="8634305" y="1932540"/>
              <a:ext cx="768466" cy="823492"/>
            </a:xfrm>
            <a:custGeom>
              <a:avLst/>
              <a:gdLst>
                <a:gd name="connsiteX0" fmla="*/ 670987 w 2029412"/>
                <a:gd name="connsiteY0" fmla="*/ 1643151 h 2174725"/>
                <a:gd name="connsiteX1" fmla="*/ 409715 w 2029412"/>
                <a:gd name="connsiteY1" fmla="*/ 1366869 h 2174725"/>
                <a:gd name="connsiteX2" fmla="*/ 421911 w 2029412"/>
                <a:gd name="connsiteY2" fmla="*/ 0 h 2174725"/>
                <a:gd name="connsiteX3" fmla="*/ 362339 w 2029412"/>
                <a:gd name="connsiteY3" fmla="*/ 7036 h 2174725"/>
                <a:gd name="connsiteX4" fmla="*/ 98253 w 2029412"/>
                <a:gd name="connsiteY4" fmla="*/ 300205 h 2174725"/>
                <a:gd name="connsiteX5" fmla="*/ 166737 w 2029412"/>
                <a:gd name="connsiteY5" fmla="*/ 1900670 h 2174725"/>
                <a:gd name="connsiteX6" fmla="*/ 455215 w 2029412"/>
                <a:gd name="connsiteY6" fmla="*/ 2171323 h 2174725"/>
                <a:gd name="connsiteX7" fmla="*/ 1845537 w 2029412"/>
                <a:gd name="connsiteY7" fmla="*/ 1842506 h 2174725"/>
                <a:gd name="connsiteX8" fmla="*/ 2020500 w 2029412"/>
                <a:gd name="connsiteY8" fmla="*/ 1569038 h 2174725"/>
                <a:gd name="connsiteX9" fmla="*/ 2029413 w 2029412"/>
                <a:gd name="connsiteY9" fmla="*/ 1454116 h 2174725"/>
                <a:gd name="connsiteX10" fmla="*/ 670987 w 2029412"/>
                <a:gd name="connsiteY10" fmla="*/ 1643151 h 2174725"/>
                <a:gd name="connsiteX11" fmla="*/ 670987 w 2029412"/>
                <a:gd name="connsiteY11" fmla="*/ 1643151 h 217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9412" h="2174725">
                  <a:moveTo>
                    <a:pt x="670987" y="1643151"/>
                  </a:moveTo>
                  <a:cubicBezTo>
                    <a:pt x="577173" y="1630486"/>
                    <a:pt x="450993" y="1504775"/>
                    <a:pt x="409715" y="1366869"/>
                  </a:cubicBezTo>
                  <a:cubicBezTo>
                    <a:pt x="276500" y="920315"/>
                    <a:pt x="280721" y="444209"/>
                    <a:pt x="421911" y="0"/>
                  </a:cubicBezTo>
                  <a:cubicBezTo>
                    <a:pt x="402210" y="2345"/>
                    <a:pt x="382040" y="4691"/>
                    <a:pt x="362339" y="7036"/>
                  </a:cubicBezTo>
                  <a:cubicBezTo>
                    <a:pt x="268056" y="21108"/>
                    <a:pt x="140938" y="156200"/>
                    <a:pt x="98253" y="300205"/>
                  </a:cubicBezTo>
                  <a:cubicBezTo>
                    <a:pt x="-53256" y="826970"/>
                    <a:pt x="-28865" y="1388446"/>
                    <a:pt x="166737" y="1900670"/>
                  </a:cubicBezTo>
                  <a:cubicBezTo>
                    <a:pt x="222087" y="2042798"/>
                    <a:pt x="360463" y="2165226"/>
                    <a:pt x="455215" y="2171323"/>
                  </a:cubicBezTo>
                  <a:cubicBezTo>
                    <a:pt x="952429" y="2198998"/>
                    <a:pt x="1407426" y="2054994"/>
                    <a:pt x="1845537" y="1842506"/>
                  </a:cubicBezTo>
                  <a:cubicBezTo>
                    <a:pt x="1928563" y="1799820"/>
                    <a:pt x="2009243" y="1673171"/>
                    <a:pt x="2020500" y="1569038"/>
                  </a:cubicBezTo>
                  <a:cubicBezTo>
                    <a:pt x="2023784" y="1531982"/>
                    <a:pt x="2027067" y="1492111"/>
                    <a:pt x="2029413" y="1454116"/>
                  </a:cubicBezTo>
                  <a:cubicBezTo>
                    <a:pt x="1591771" y="1608440"/>
                    <a:pt x="1143809" y="1702723"/>
                    <a:pt x="670987" y="1643151"/>
                  </a:cubicBezTo>
                  <a:lnTo>
                    <a:pt x="670987" y="1643151"/>
                  </a:lnTo>
                  <a:close/>
                </a:path>
              </a:pathLst>
            </a:custGeom>
            <a:solidFill>
              <a:srgbClr val="FFD400"/>
            </a:solidFill>
            <a:ln w="46863" cap="flat">
              <a:noFill/>
              <a:prstDash val="solid"/>
              <a:miter/>
            </a:ln>
          </p:spPr>
          <p:txBody>
            <a:bodyPr rtlCol="0" anchor="ctr"/>
            <a:lstStyle/>
            <a:p>
              <a:endParaRPr lang="en-US" dirty="0"/>
            </a:p>
          </p:txBody>
        </p:sp>
        <p:sp>
          <p:nvSpPr>
            <p:cNvPr id="7" name="Freeform: Shape 6"/>
            <p:cNvSpPr/>
            <p:nvPr/>
          </p:nvSpPr>
          <p:spPr>
            <a:xfrm>
              <a:off x="8794423" y="1779427"/>
              <a:ext cx="730463" cy="703735"/>
            </a:xfrm>
            <a:custGeom>
              <a:avLst/>
              <a:gdLst>
                <a:gd name="connsiteX0" fmla="*/ 1905830 w 1929051"/>
                <a:gd name="connsiteY0" fmla="*/ 587287 h 1858466"/>
                <a:gd name="connsiteX1" fmla="*/ 1844382 w 1929051"/>
                <a:gd name="connsiteY1" fmla="*/ 439999 h 1858466"/>
                <a:gd name="connsiteX2" fmla="*/ 1727583 w 1929051"/>
                <a:gd name="connsiteY2" fmla="*/ 330706 h 1858466"/>
                <a:gd name="connsiteX3" fmla="*/ 337261 w 1929051"/>
                <a:gd name="connsiteY3" fmla="*/ 1888 h 1858466"/>
                <a:gd name="connsiteX4" fmla="*/ 52536 w 1929051"/>
                <a:gd name="connsiteY4" fmla="*/ 255655 h 1858466"/>
                <a:gd name="connsiteX5" fmla="*/ 0 w 1929051"/>
                <a:gd name="connsiteY5" fmla="*/ 404350 h 1858466"/>
                <a:gd name="connsiteX6" fmla="*/ 1352797 w 1929051"/>
                <a:gd name="connsiteY6" fmla="*/ 621060 h 1858466"/>
                <a:gd name="connsiteX7" fmla="*/ 1550744 w 1929051"/>
                <a:gd name="connsiteY7" fmla="*/ 877641 h 1858466"/>
                <a:gd name="connsiteX8" fmla="*/ 1606563 w 1929051"/>
                <a:gd name="connsiteY8" fmla="*/ 1858466 h 1858466"/>
                <a:gd name="connsiteX9" fmla="*/ 1662383 w 1929051"/>
                <a:gd name="connsiteY9" fmla="*/ 1838765 h 1858466"/>
                <a:gd name="connsiteX10" fmla="*/ 1788093 w 1929051"/>
                <a:gd name="connsiteY10" fmla="*/ 1740261 h 1858466"/>
                <a:gd name="connsiteX11" fmla="*/ 1862206 w 1929051"/>
                <a:gd name="connsiteY11" fmla="*/ 1598601 h 1858466"/>
                <a:gd name="connsiteX12" fmla="*/ 1905830 w 1929051"/>
                <a:gd name="connsiteY12" fmla="*/ 587287 h 1858466"/>
                <a:gd name="connsiteX13" fmla="*/ 1905830 w 1929051"/>
                <a:gd name="connsiteY13" fmla="*/ 587287 h 185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51" h="1858466">
                  <a:moveTo>
                    <a:pt x="1905830" y="587287"/>
                  </a:moveTo>
                  <a:cubicBezTo>
                    <a:pt x="1895979" y="534282"/>
                    <a:pt x="1874871" y="484092"/>
                    <a:pt x="1844382" y="439999"/>
                  </a:cubicBezTo>
                  <a:cubicBezTo>
                    <a:pt x="1813423" y="395907"/>
                    <a:pt x="1774021" y="358381"/>
                    <a:pt x="1727583" y="330706"/>
                  </a:cubicBezTo>
                  <a:cubicBezTo>
                    <a:pt x="1288065" y="125254"/>
                    <a:pt x="831660" y="-18282"/>
                    <a:pt x="337261" y="1888"/>
                  </a:cubicBezTo>
                  <a:cubicBezTo>
                    <a:pt x="242978" y="6579"/>
                    <a:pt x="106010" y="121501"/>
                    <a:pt x="52536" y="255655"/>
                  </a:cubicBezTo>
                  <a:cubicBezTo>
                    <a:pt x="33304" y="304438"/>
                    <a:pt x="15010" y="354160"/>
                    <a:pt x="0" y="404350"/>
                  </a:cubicBezTo>
                  <a:cubicBezTo>
                    <a:pt x="472353" y="351345"/>
                    <a:pt x="916562" y="454071"/>
                    <a:pt x="1352797" y="621060"/>
                  </a:cubicBezTo>
                  <a:cubicBezTo>
                    <a:pt x="1439106" y="658117"/>
                    <a:pt x="1530105" y="774915"/>
                    <a:pt x="1550744" y="877641"/>
                  </a:cubicBezTo>
                  <a:cubicBezTo>
                    <a:pt x="1611254" y="1200830"/>
                    <a:pt x="1630486" y="1530586"/>
                    <a:pt x="1606563" y="1858466"/>
                  </a:cubicBezTo>
                  <a:lnTo>
                    <a:pt x="1662383" y="1838765"/>
                  </a:lnTo>
                  <a:cubicBezTo>
                    <a:pt x="1710697" y="1815312"/>
                    <a:pt x="1753851" y="1781539"/>
                    <a:pt x="1788093" y="1740261"/>
                  </a:cubicBezTo>
                  <a:cubicBezTo>
                    <a:pt x="1822805" y="1698982"/>
                    <a:pt x="1847665" y="1650668"/>
                    <a:pt x="1862206" y="1598601"/>
                  </a:cubicBezTo>
                  <a:cubicBezTo>
                    <a:pt x="1933036" y="1266031"/>
                    <a:pt x="1947577" y="924079"/>
                    <a:pt x="1905830" y="587287"/>
                  </a:cubicBezTo>
                  <a:lnTo>
                    <a:pt x="1905830" y="587287"/>
                  </a:lnTo>
                  <a:close/>
                </a:path>
              </a:pathLst>
            </a:custGeom>
            <a:solidFill>
              <a:srgbClr val="ED1B2F"/>
            </a:solidFill>
            <a:ln w="46863" cap="flat">
              <a:noFill/>
              <a:prstDash val="solid"/>
              <a:miter/>
            </a:ln>
          </p:spPr>
          <p:txBody>
            <a:bodyPr rtlCol="0" anchor="ctr"/>
            <a:lstStyle/>
            <a:p>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ppt_x"/>
                                          </p:val>
                                        </p:tav>
                                        <p:tav tm="100000">
                                          <p:val>
                                            <p:strVal val="#ppt_x"/>
                                          </p:val>
                                        </p:tav>
                                      </p:tavLst>
                                    </p:anim>
                                    <p:anim calcmode="lin" valueType="num">
                                      <p:cBhvr additive="base">
                                        <p:cTn id="16" dur="5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8" decel="10000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fill="hold"/>
                                        <p:tgtEl>
                                          <p:spTgt spid="2"/>
                                        </p:tgtEl>
                                        <p:attrNameLst>
                                          <p:attrName>ppt_x</p:attrName>
                                        </p:attrNameLst>
                                      </p:cBhvr>
                                      <p:tavLst>
                                        <p:tav tm="0">
                                          <p:val>
                                            <p:strVal val="0-#ppt_w/2"/>
                                          </p:val>
                                        </p:tav>
                                        <p:tav tm="100000">
                                          <p:val>
                                            <p:strVal val="#ppt_x"/>
                                          </p:val>
                                        </p:tav>
                                      </p:tavLst>
                                    </p:anim>
                                    <p:anim calcmode="lin" valueType="num">
                                      <p:cBhvr additive="base">
                                        <p:cTn id="28" dur="500" fill="hold"/>
                                        <p:tgtEl>
                                          <p:spTgt spid="2"/>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0-#ppt_w/2"/>
                                          </p:val>
                                        </p:tav>
                                        <p:tav tm="100000">
                                          <p:val>
                                            <p:strVal val="#ppt_x"/>
                                          </p:val>
                                        </p:tav>
                                      </p:tavLst>
                                    </p:anim>
                                    <p:anim calcmode="lin" valueType="num">
                                      <p:cBhvr additive="base">
                                        <p:cTn id="32" dur="500" fill="hold"/>
                                        <p:tgtEl>
                                          <p:spTgt spid="3"/>
                                        </p:tgtEl>
                                        <p:attrNameLst>
                                          <p:attrName>ppt_y</p:attrName>
                                        </p:attrNameLst>
                                      </p:cBhvr>
                                      <p:tavLst>
                                        <p:tav tm="0">
                                          <p:val>
                                            <p:strVal val="#ppt_y"/>
                                          </p:val>
                                        </p:tav>
                                        <p:tav tm="100000">
                                          <p:val>
                                            <p:strVal val="#ppt_y"/>
                                          </p:val>
                                        </p:tav>
                                      </p:tavLst>
                                    </p:anim>
                                  </p:childTnLst>
                                </p:cTn>
                              </p:par>
                              <p:par>
                                <p:cTn id="33" presetID="2" presetClass="entr" presetSubtype="2" decel="10000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1+#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par>
                                <p:cTn id="37" presetID="2" presetClass="entr" presetSubtype="2" decel="100000"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additive="base">
                                        <p:cTn id="39" dur="500" fill="hold"/>
                                        <p:tgtEl>
                                          <p:spTgt spid="31"/>
                                        </p:tgtEl>
                                        <p:attrNameLst>
                                          <p:attrName>ppt_x</p:attrName>
                                        </p:attrNameLst>
                                      </p:cBhvr>
                                      <p:tavLst>
                                        <p:tav tm="0">
                                          <p:val>
                                            <p:strVal val="1+#ppt_w/2"/>
                                          </p:val>
                                        </p:tav>
                                        <p:tav tm="100000">
                                          <p:val>
                                            <p:strVal val="#ppt_x"/>
                                          </p:val>
                                        </p:tav>
                                      </p:tavLst>
                                    </p:anim>
                                    <p:anim calcmode="lin" valueType="num">
                                      <p:cBhvr additive="base">
                                        <p:cTn id="40" dur="500" fill="hold"/>
                                        <p:tgtEl>
                                          <p:spTgt spid="31"/>
                                        </p:tgtEl>
                                        <p:attrNameLst>
                                          <p:attrName>ppt_y</p:attrName>
                                        </p:attrNameLst>
                                      </p:cBhvr>
                                      <p:tavLst>
                                        <p:tav tm="0">
                                          <p:val>
                                            <p:strVal val="#ppt_y"/>
                                          </p:val>
                                        </p:tav>
                                        <p:tav tm="100000">
                                          <p:val>
                                            <p:strVal val="#ppt_y"/>
                                          </p:val>
                                        </p:tav>
                                      </p:tavLst>
                                    </p:anim>
                                  </p:childTnLst>
                                </p:cTn>
                              </p:par>
                              <p:par>
                                <p:cTn id="41" presetID="2" presetClass="entr" presetSubtype="2" decel="100000" fill="hold" grpId="0" nodeType="withEffect">
                                  <p:stCondLst>
                                    <p:cond delay="0"/>
                                  </p:stCondLst>
                                  <p:childTnLst>
                                    <p:set>
                                      <p:cBhvr>
                                        <p:cTn id="42" dur="1" fill="hold">
                                          <p:stCondLst>
                                            <p:cond delay="0"/>
                                          </p:stCondLst>
                                        </p:cTn>
                                        <p:tgtEl>
                                          <p:spTgt spid="65"/>
                                        </p:tgtEl>
                                        <p:attrNameLst>
                                          <p:attrName>style.visibility</p:attrName>
                                        </p:attrNameLst>
                                      </p:cBhvr>
                                      <p:to>
                                        <p:strVal val="visible"/>
                                      </p:to>
                                    </p:set>
                                    <p:anim calcmode="lin" valueType="num">
                                      <p:cBhvr additive="base">
                                        <p:cTn id="43" dur="500" fill="hold"/>
                                        <p:tgtEl>
                                          <p:spTgt spid="65"/>
                                        </p:tgtEl>
                                        <p:attrNameLst>
                                          <p:attrName>ppt_x</p:attrName>
                                        </p:attrNameLst>
                                      </p:cBhvr>
                                      <p:tavLst>
                                        <p:tav tm="0">
                                          <p:val>
                                            <p:strVal val="1+#ppt_w/2"/>
                                          </p:val>
                                        </p:tav>
                                        <p:tav tm="100000">
                                          <p:val>
                                            <p:strVal val="#ppt_x"/>
                                          </p:val>
                                        </p:tav>
                                      </p:tavLst>
                                    </p:anim>
                                    <p:anim calcmode="lin" valueType="num">
                                      <p:cBhvr additive="base">
                                        <p:cTn id="44" dur="500" fill="hold"/>
                                        <p:tgtEl>
                                          <p:spTgt spid="65"/>
                                        </p:tgtEl>
                                        <p:attrNameLst>
                                          <p:attrName>ppt_y</p:attrName>
                                        </p:attrNameLst>
                                      </p:cBhvr>
                                      <p:tavLst>
                                        <p:tav tm="0">
                                          <p:val>
                                            <p:strVal val="#ppt_y"/>
                                          </p:val>
                                        </p:tav>
                                        <p:tav tm="100000">
                                          <p:val>
                                            <p:strVal val="#ppt_y"/>
                                          </p:val>
                                        </p:tav>
                                      </p:tavLst>
                                    </p:anim>
                                  </p:childTnLst>
                                </p:cTn>
                              </p:par>
                              <p:par>
                                <p:cTn id="45" presetID="53" presetClass="entr" presetSubtype="16" fill="hold" nodeType="withEffect">
                                  <p:stCondLst>
                                    <p:cond delay="250"/>
                                  </p:stCondLst>
                                  <p:childTnLst>
                                    <p:set>
                                      <p:cBhvr>
                                        <p:cTn id="46" dur="1" fill="hold">
                                          <p:stCondLst>
                                            <p:cond delay="0"/>
                                          </p:stCondLst>
                                        </p:cTn>
                                        <p:tgtEl>
                                          <p:spTgt spid="4"/>
                                        </p:tgtEl>
                                        <p:attrNameLst>
                                          <p:attrName>style.visibility</p:attrName>
                                        </p:attrNameLst>
                                      </p:cBhvr>
                                      <p:to>
                                        <p:strVal val="visible"/>
                                      </p:to>
                                    </p:set>
                                    <p:anim calcmode="lin" valueType="num">
                                      <p:cBhvr>
                                        <p:cTn id="47" dur="300" fill="hold"/>
                                        <p:tgtEl>
                                          <p:spTgt spid="4"/>
                                        </p:tgtEl>
                                        <p:attrNameLst>
                                          <p:attrName>ppt_w</p:attrName>
                                        </p:attrNameLst>
                                      </p:cBhvr>
                                      <p:tavLst>
                                        <p:tav tm="0">
                                          <p:val>
                                            <p:fltVal val="0"/>
                                          </p:val>
                                        </p:tav>
                                        <p:tav tm="100000">
                                          <p:val>
                                            <p:strVal val="#ppt_w"/>
                                          </p:val>
                                        </p:tav>
                                      </p:tavLst>
                                    </p:anim>
                                    <p:anim calcmode="lin" valueType="num">
                                      <p:cBhvr>
                                        <p:cTn id="48" dur="300" fill="hold"/>
                                        <p:tgtEl>
                                          <p:spTgt spid="4"/>
                                        </p:tgtEl>
                                        <p:attrNameLst>
                                          <p:attrName>ppt_h</p:attrName>
                                        </p:attrNameLst>
                                      </p:cBhvr>
                                      <p:tavLst>
                                        <p:tav tm="0">
                                          <p:val>
                                            <p:fltVal val="0"/>
                                          </p:val>
                                        </p:tav>
                                        <p:tav tm="100000">
                                          <p:val>
                                            <p:strVal val="#ppt_h"/>
                                          </p:val>
                                        </p:tav>
                                      </p:tavLst>
                                    </p:anim>
                                    <p:animEffect transition="in" filter="fade">
                                      <p:cBhvr>
                                        <p:cTn id="49" dur="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6" grpId="0" animBg="1"/>
      <p:bldP spid="31" grpId="0" animBg="1"/>
      <p:bldP spid="17" grpId="0" animBg="1"/>
      <p:bldP spid="18" grpId="0" animBg="1"/>
      <p:bldP spid="19" grpId="0" animBg="1"/>
      <p:bldP spid="20" grpId="0" animBg="1"/>
      <p:bldP spid="65" grpId="0"/>
      <p:bldP spid="2" grpId="0" animBg="1"/>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425513" y="836712"/>
            <a:ext cx="4917393" cy="6021288"/>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739055" y="5379614"/>
            <a:ext cx="4320480" cy="432048"/>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1197610" y="1080770"/>
            <a:ext cx="3900805" cy="644525"/>
          </a:xfrm>
          <a:prstGeom prst="rect">
            <a:avLst/>
          </a:prstGeom>
          <a:noFill/>
        </p:spPr>
        <p:txBody>
          <a:bodyPr wrap="square" lIns="0" tIns="0" rIns="0" bIns="0" rtlCol="0" anchor="b">
            <a:noAutofit/>
          </a:bodyPr>
          <a:lstStyle>
            <a:defPPr>
              <a:defRPr lang="en-US"/>
            </a:defPPr>
            <a:lvl1pPr>
              <a:defRPr sz="5400" b="1">
                <a:solidFill>
                  <a:schemeClr val="accent3"/>
                </a:solidFill>
              </a:defRPr>
            </a:lvl1pPr>
          </a:lstStyle>
          <a:p>
            <a:r>
              <a:rPr lang="en-US" altLang="en-US" sz="4000" dirty="0">
                <a:solidFill>
                  <a:schemeClr val="tx1">
                    <a:lumMod val="85000"/>
                    <a:lumOff val="15000"/>
                  </a:schemeClr>
                </a:solidFill>
              </a:rPr>
              <a:t>Abstract</a:t>
            </a:r>
            <a:endParaRPr lang="en-US" altLang="en-US" sz="4000" dirty="0">
              <a:solidFill>
                <a:schemeClr val="tx1">
                  <a:lumMod val="85000"/>
                  <a:lumOff val="15000"/>
                </a:schemeClr>
              </a:solidFill>
            </a:endParaRPr>
          </a:p>
        </p:txBody>
      </p:sp>
      <p:sp>
        <p:nvSpPr>
          <p:cNvPr id="21" name="TextBox 20"/>
          <p:cNvSpPr txBox="1"/>
          <p:nvPr/>
        </p:nvSpPr>
        <p:spPr>
          <a:xfrm>
            <a:off x="420370" y="1963420"/>
            <a:ext cx="5714365" cy="4870450"/>
          </a:xfrm>
          <a:prstGeom prst="rect">
            <a:avLst/>
          </a:prstGeom>
          <a:noFill/>
        </p:spPr>
        <p:txBody>
          <a:bodyPr wrap="square" lIns="0" tIns="0" rIns="0" bIns="0" rtlCol="0" anchor="t">
            <a:noAutofit/>
          </a:bodyPr>
          <a:lstStyle/>
          <a:p>
            <a:pPr>
              <a:lnSpc>
                <a:spcPct val="120000"/>
              </a:lnSpc>
            </a:pPr>
            <a:r>
              <a:rPr lang="en-US" altLang="en-US" sz="1600" kern="0" dirty="0">
                <a:solidFill>
                  <a:schemeClr val="tx1">
                    <a:lumMod val="85000"/>
                    <a:lumOff val="15000"/>
                  </a:schemeClr>
                </a:solidFill>
                <a:ea typeface="Open Sans" pitchFamily="34" charset="0"/>
                <a:cs typeface="Open Sans" pitchFamily="34" charset="0"/>
              </a:rPr>
              <a:t>TRACE-MUSIC is a next-generation music streaming platform designed using distributed cloud technology to achieve higher scalability, lower latency, improved fault-tolerance, and enhanced user experience. Traditional centralized streaming architectures struggle under global demand, suffer from regional performance bottlenecks, and present challenges in transparency for artists. TRACE-MUSIC introduces an innovative and decentralized cloud-edge architecture, combining distributed storage, micro-services, edge delivery nodes, and optional block chain-enabled artist licensing. The platform employs AI-powered adaptive streaming, collaborative caching, and P2P micro-streaming nodes to outperform conventional services. This documentation provides an in-depth of TRACE-MUSIC, covering cloud fundamentals, system architecture, functional design, innovation techniques, viability, and deployment strategy.</a:t>
            </a:r>
            <a:endParaRPr lang="en-US" altLang="en-US" sz="1600" kern="0" dirty="0">
              <a:solidFill>
                <a:schemeClr val="tx1">
                  <a:lumMod val="85000"/>
                  <a:lumOff val="15000"/>
                </a:schemeClr>
              </a:solidFill>
              <a:ea typeface="Open Sans" pitchFamily="34" charset="0"/>
              <a:cs typeface="Open Sans" pitchFamily="34" charset="0"/>
            </a:endParaRPr>
          </a:p>
          <a:p>
            <a:pPr>
              <a:lnSpc>
                <a:spcPct val="120000"/>
              </a:lnSpc>
            </a:pPr>
            <a:endParaRPr lang="en-US" altLang="en-US" sz="1600" kern="0" dirty="0">
              <a:solidFill>
                <a:schemeClr val="tx1">
                  <a:lumMod val="85000"/>
                  <a:lumOff val="15000"/>
                </a:schemeClr>
              </a:solidFill>
              <a:ea typeface="Open Sans" pitchFamily="34" charset="0"/>
              <a:cs typeface="Open Sans" pitchFamily="34" charset="0"/>
            </a:endParaRPr>
          </a:p>
        </p:txBody>
      </p:sp>
      <p:sp>
        <p:nvSpPr>
          <p:cNvPr id="39" name="Oval 38"/>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p:cNvGrpSpPr/>
          <p:nvPr/>
        </p:nvGrpSpPr>
        <p:grpSpPr>
          <a:xfrm>
            <a:off x="10774932" y="-166269"/>
            <a:ext cx="1663459" cy="1435029"/>
            <a:chOff x="10774932" y="-5361"/>
            <a:chExt cx="1663459" cy="1435029"/>
          </a:xfrm>
          <a:solidFill>
            <a:schemeClr val="accent5"/>
          </a:solidFill>
        </p:grpSpPr>
        <p:sp>
          <p:nvSpPr>
            <p:cNvPr id="42" name="Freeform: Shape 41"/>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43" name="Freeform: Shape 42"/>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44" name="Freeform: Shape 43"/>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grpSp>
        <p:nvGrpSpPr>
          <p:cNvPr id="2" name="Group 1"/>
          <p:cNvGrpSpPr>
            <a:grpSpLocks noChangeAspect="1"/>
          </p:cNvGrpSpPr>
          <p:nvPr/>
        </p:nvGrpSpPr>
        <p:grpSpPr>
          <a:xfrm>
            <a:off x="10297056" y="5353240"/>
            <a:ext cx="477876" cy="524032"/>
            <a:chOff x="8634305" y="1779427"/>
            <a:chExt cx="890581" cy="976605"/>
          </a:xfrm>
        </p:grpSpPr>
        <p:sp>
          <p:nvSpPr>
            <p:cNvPr id="3" name="Freeform: Shape 2"/>
            <p:cNvSpPr/>
            <p:nvPr/>
          </p:nvSpPr>
          <p:spPr>
            <a:xfrm>
              <a:off x="8634305" y="1932540"/>
              <a:ext cx="768466" cy="823492"/>
            </a:xfrm>
            <a:custGeom>
              <a:avLst/>
              <a:gdLst>
                <a:gd name="connsiteX0" fmla="*/ 670987 w 2029412"/>
                <a:gd name="connsiteY0" fmla="*/ 1643151 h 2174725"/>
                <a:gd name="connsiteX1" fmla="*/ 409715 w 2029412"/>
                <a:gd name="connsiteY1" fmla="*/ 1366869 h 2174725"/>
                <a:gd name="connsiteX2" fmla="*/ 421911 w 2029412"/>
                <a:gd name="connsiteY2" fmla="*/ 0 h 2174725"/>
                <a:gd name="connsiteX3" fmla="*/ 362339 w 2029412"/>
                <a:gd name="connsiteY3" fmla="*/ 7036 h 2174725"/>
                <a:gd name="connsiteX4" fmla="*/ 98253 w 2029412"/>
                <a:gd name="connsiteY4" fmla="*/ 300205 h 2174725"/>
                <a:gd name="connsiteX5" fmla="*/ 166737 w 2029412"/>
                <a:gd name="connsiteY5" fmla="*/ 1900670 h 2174725"/>
                <a:gd name="connsiteX6" fmla="*/ 455215 w 2029412"/>
                <a:gd name="connsiteY6" fmla="*/ 2171323 h 2174725"/>
                <a:gd name="connsiteX7" fmla="*/ 1845537 w 2029412"/>
                <a:gd name="connsiteY7" fmla="*/ 1842506 h 2174725"/>
                <a:gd name="connsiteX8" fmla="*/ 2020500 w 2029412"/>
                <a:gd name="connsiteY8" fmla="*/ 1569038 h 2174725"/>
                <a:gd name="connsiteX9" fmla="*/ 2029413 w 2029412"/>
                <a:gd name="connsiteY9" fmla="*/ 1454116 h 2174725"/>
                <a:gd name="connsiteX10" fmla="*/ 670987 w 2029412"/>
                <a:gd name="connsiteY10" fmla="*/ 1643151 h 2174725"/>
                <a:gd name="connsiteX11" fmla="*/ 670987 w 2029412"/>
                <a:gd name="connsiteY11" fmla="*/ 1643151 h 217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9412" h="2174725">
                  <a:moveTo>
                    <a:pt x="670987" y="1643151"/>
                  </a:moveTo>
                  <a:cubicBezTo>
                    <a:pt x="577173" y="1630486"/>
                    <a:pt x="450993" y="1504775"/>
                    <a:pt x="409715" y="1366869"/>
                  </a:cubicBezTo>
                  <a:cubicBezTo>
                    <a:pt x="276500" y="920315"/>
                    <a:pt x="280721" y="444209"/>
                    <a:pt x="421911" y="0"/>
                  </a:cubicBezTo>
                  <a:cubicBezTo>
                    <a:pt x="402210" y="2345"/>
                    <a:pt x="382040" y="4691"/>
                    <a:pt x="362339" y="7036"/>
                  </a:cubicBezTo>
                  <a:cubicBezTo>
                    <a:pt x="268056" y="21108"/>
                    <a:pt x="140938" y="156200"/>
                    <a:pt x="98253" y="300205"/>
                  </a:cubicBezTo>
                  <a:cubicBezTo>
                    <a:pt x="-53256" y="826970"/>
                    <a:pt x="-28865" y="1388446"/>
                    <a:pt x="166737" y="1900670"/>
                  </a:cubicBezTo>
                  <a:cubicBezTo>
                    <a:pt x="222087" y="2042798"/>
                    <a:pt x="360463" y="2165226"/>
                    <a:pt x="455215" y="2171323"/>
                  </a:cubicBezTo>
                  <a:cubicBezTo>
                    <a:pt x="952429" y="2198998"/>
                    <a:pt x="1407426" y="2054994"/>
                    <a:pt x="1845537" y="1842506"/>
                  </a:cubicBezTo>
                  <a:cubicBezTo>
                    <a:pt x="1928563" y="1799820"/>
                    <a:pt x="2009243" y="1673171"/>
                    <a:pt x="2020500" y="1569038"/>
                  </a:cubicBezTo>
                  <a:cubicBezTo>
                    <a:pt x="2023784" y="1531982"/>
                    <a:pt x="2027067" y="1492111"/>
                    <a:pt x="2029413" y="1454116"/>
                  </a:cubicBezTo>
                  <a:cubicBezTo>
                    <a:pt x="1591771" y="1608440"/>
                    <a:pt x="1143809" y="1702723"/>
                    <a:pt x="670987" y="1643151"/>
                  </a:cubicBezTo>
                  <a:lnTo>
                    <a:pt x="670987" y="1643151"/>
                  </a:lnTo>
                  <a:close/>
                </a:path>
              </a:pathLst>
            </a:custGeom>
            <a:solidFill>
              <a:srgbClr val="FFD400"/>
            </a:solidFill>
            <a:ln w="46863" cap="flat">
              <a:noFill/>
              <a:prstDash val="solid"/>
              <a:miter/>
            </a:ln>
          </p:spPr>
          <p:txBody>
            <a:bodyPr rtlCol="0" anchor="ctr"/>
            <a:lstStyle/>
            <a:p>
              <a:endParaRPr lang="en-US" dirty="0"/>
            </a:p>
          </p:txBody>
        </p:sp>
        <p:sp>
          <p:nvSpPr>
            <p:cNvPr id="4" name="Freeform: Shape 3"/>
            <p:cNvSpPr/>
            <p:nvPr/>
          </p:nvSpPr>
          <p:spPr>
            <a:xfrm>
              <a:off x="8794423" y="1779427"/>
              <a:ext cx="730463" cy="703735"/>
            </a:xfrm>
            <a:custGeom>
              <a:avLst/>
              <a:gdLst>
                <a:gd name="connsiteX0" fmla="*/ 1905830 w 1929051"/>
                <a:gd name="connsiteY0" fmla="*/ 587287 h 1858466"/>
                <a:gd name="connsiteX1" fmla="*/ 1844382 w 1929051"/>
                <a:gd name="connsiteY1" fmla="*/ 439999 h 1858466"/>
                <a:gd name="connsiteX2" fmla="*/ 1727583 w 1929051"/>
                <a:gd name="connsiteY2" fmla="*/ 330706 h 1858466"/>
                <a:gd name="connsiteX3" fmla="*/ 337261 w 1929051"/>
                <a:gd name="connsiteY3" fmla="*/ 1888 h 1858466"/>
                <a:gd name="connsiteX4" fmla="*/ 52536 w 1929051"/>
                <a:gd name="connsiteY4" fmla="*/ 255655 h 1858466"/>
                <a:gd name="connsiteX5" fmla="*/ 0 w 1929051"/>
                <a:gd name="connsiteY5" fmla="*/ 404350 h 1858466"/>
                <a:gd name="connsiteX6" fmla="*/ 1352797 w 1929051"/>
                <a:gd name="connsiteY6" fmla="*/ 621060 h 1858466"/>
                <a:gd name="connsiteX7" fmla="*/ 1550744 w 1929051"/>
                <a:gd name="connsiteY7" fmla="*/ 877641 h 1858466"/>
                <a:gd name="connsiteX8" fmla="*/ 1606563 w 1929051"/>
                <a:gd name="connsiteY8" fmla="*/ 1858466 h 1858466"/>
                <a:gd name="connsiteX9" fmla="*/ 1662383 w 1929051"/>
                <a:gd name="connsiteY9" fmla="*/ 1838765 h 1858466"/>
                <a:gd name="connsiteX10" fmla="*/ 1788093 w 1929051"/>
                <a:gd name="connsiteY10" fmla="*/ 1740261 h 1858466"/>
                <a:gd name="connsiteX11" fmla="*/ 1862206 w 1929051"/>
                <a:gd name="connsiteY11" fmla="*/ 1598601 h 1858466"/>
                <a:gd name="connsiteX12" fmla="*/ 1905830 w 1929051"/>
                <a:gd name="connsiteY12" fmla="*/ 587287 h 1858466"/>
                <a:gd name="connsiteX13" fmla="*/ 1905830 w 1929051"/>
                <a:gd name="connsiteY13" fmla="*/ 587287 h 185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51" h="1858466">
                  <a:moveTo>
                    <a:pt x="1905830" y="587287"/>
                  </a:moveTo>
                  <a:cubicBezTo>
                    <a:pt x="1895979" y="534282"/>
                    <a:pt x="1874871" y="484092"/>
                    <a:pt x="1844382" y="439999"/>
                  </a:cubicBezTo>
                  <a:cubicBezTo>
                    <a:pt x="1813423" y="395907"/>
                    <a:pt x="1774021" y="358381"/>
                    <a:pt x="1727583" y="330706"/>
                  </a:cubicBezTo>
                  <a:cubicBezTo>
                    <a:pt x="1288065" y="125254"/>
                    <a:pt x="831660" y="-18282"/>
                    <a:pt x="337261" y="1888"/>
                  </a:cubicBezTo>
                  <a:cubicBezTo>
                    <a:pt x="242978" y="6579"/>
                    <a:pt x="106010" y="121501"/>
                    <a:pt x="52536" y="255655"/>
                  </a:cubicBezTo>
                  <a:cubicBezTo>
                    <a:pt x="33304" y="304438"/>
                    <a:pt x="15010" y="354160"/>
                    <a:pt x="0" y="404350"/>
                  </a:cubicBezTo>
                  <a:cubicBezTo>
                    <a:pt x="472353" y="351345"/>
                    <a:pt x="916562" y="454071"/>
                    <a:pt x="1352797" y="621060"/>
                  </a:cubicBezTo>
                  <a:cubicBezTo>
                    <a:pt x="1439106" y="658117"/>
                    <a:pt x="1530105" y="774915"/>
                    <a:pt x="1550744" y="877641"/>
                  </a:cubicBezTo>
                  <a:cubicBezTo>
                    <a:pt x="1611254" y="1200830"/>
                    <a:pt x="1630486" y="1530586"/>
                    <a:pt x="1606563" y="1858466"/>
                  </a:cubicBezTo>
                  <a:lnTo>
                    <a:pt x="1662383" y="1838765"/>
                  </a:lnTo>
                  <a:cubicBezTo>
                    <a:pt x="1710697" y="1815312"/>
                    <a:pt x="1753851" y="1781539"/>
                    <a:pt x="1788093" y="1740261"/>
                  </a:cubicBezTo>
                  <a:cubicBezTo>
                    <a:pt x="1822805" y="1698982"/>
                    <a:pt x="1847665" y="1650668"/>
                    <a:pt x="1862206" y="1598601"/>
                  </a:cubicBezTo>
                  <a:cubicBezTo>
                    <a:pt x="1933036" y="1266031"/>
                    <a:pt x="1947577" y="924079"/>
                    <a:pt x="1905830" y="587287"/>
                  </a:cubicBezTo>
                  <a:lnTo>
                    <a:pt x="1905830" y="587287"/>
                  </a:lnTo>
                  <a:close/>
                </a:path>
              </a:pathLst>
            </a:custGeom>
            <a:solidFill>
              <a:srgbClr val="ED1B2F"/>
            </a:solidFill>
            <a:ln w="46863" cap="flat">
              <a:noFill/>
              <a:prstDash val="solid"/>
              <a:miter/>
            </a:ln>
          </p:spPr>
          <p:txBody>
            <a:bodyPr rtlCol="0" anchor="ctr"/>
            <a:lstStyle/>
            <a:p>
              <a:endParaRPr lang="en-US" dirty="0"/>
            </a:p>
          </p:txBody>
        </p:sp>
      </p:grpSp>
      <p:grpSp>
        <p:nvGrpSpPr>
          <p:cNvPr id="6" name="Group 5"/>
          <p:cNvGrpSpPr>
            <a:grpSpLocks noChangeAspect="1"/>
          </p:cNvGrpSpPr>
          <p:nvPr/>
        </p:nvGrpSpPr>
        <p:grpSpPr>
          <a:xfrm>
            <a:off x="645511" y="499170"/>
            <a:ext cx="636053" cy="697487"/>
            <a:chOff x="8634305" y="1779427"/>
            <a:chExt cx="890581" cy="976605"/>
          </a:xfrm>
        </p:grpSpPr>
        <p:sp>
          <p:nvSpPr>
            <p:cNvPr id="7" name="Freeform: Shape 6"/>
            <p:cNvSpPr/>
            <p:nvPr/>
          </p:nvSpPr>
          <p:spPr>
            <a:xfrm>
              <a:off x="8634305" y="1932540"/>
              <a:ext cx="768466" cy="823492"/>
            </a:xfrm>
            <a:custGeom>
              <a:avLst/>
              <a:gdLst>
                <a:gd name="connsiteX0" fmla="*/ 670987 w 2029412"/>
                <a:gd name="connsiteY0" fmla="*/ 1643151 h 2174725"/>
                <a:gd name="connsiteX1" fmla="*/ 409715 w 2029412"/>
                <a:gd name="connsiteY1" fmla="*/ 1366869 h 2174725"/>
                <a:gd name="connsiteX2" fmla="*/ 421911 w 2029412"/>
                <a:gd name="connsiteY2" fmla="*/ 0 h 2174725"/>
                <a:gd name="connsiteX3" fmla="*/ 362339 w 2029412"/>
                <a:gd name="connsiteY3" fmla="*/ 7036 h 2174725"/>
                <a:gd name="connsiteX4" fmla="*/ 98253 w 2029412"/>
                <a:gd name="connsiteY4" fmla="*/ 300205 h 2174725"/>
                <a:gd name="connsiteX5" fmla="*/ 166737 w 2029412"/>
                <a:gd name="connsiteY5" fmla="*/ 1900670 h 2174725"/>
                <a:gd name="connsiteX6" fmla="*/ 455215 w 2029412"/>
                <a:gd name="connsiteY6" fmla="*/ 2171323 h 2174725"/>
                <a:gd name="connsiteX7" fmla="*/ 1845537 w 2029412"/>
                <a:gd name="connsiteY7" fmla="*/ 1842506 h 2174725"/>
                <a:gd name="connsiteX8" fmla="*/ 2020500 w 2029412"/>
                <a:gd name="connsiteY8" fmla="*/ 1569038 h 2174725"/>
                <a:gd name="connsiteX9" fmla="*/ 2029413 w 2029412"/>
                <a:gd name="connsiteY9" fmla="*/ 1454116 h 2174725"/>
                <a:gd name="connsiteX10" fmla="*/ 670987 w 2029412"/>
                <a:gd name="connsiteY10" fmla="*/ 1643151 h 2174725"/>
                <a:gd name="connsiteX11" fmla="*/ 670987 w 2029412"/>
                <a:gd name="connsiteY11" fmla="*/ 1643151 h 217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9412" h="2174725">
                  <a:moveTo>
                    <a:pt x="670987" y="1643151"/>
                  </a:moveTo>
                  <a:cubicBezTo>
                    <a:pt x="577173" y="1630486"/>
                    <a:pt x="450993" y="1504775"/>
                    <a:pt x="409715" y="1366869"/>
                  </a:cubicBezTo>
                  <a:cubicBezTo>
                    <a:pt x="276500" y="920315"/>
                    <a:pt x="280721" y="444209"/>
                    <a:pt x="421911" y="0"/>
                  </a:cubicBezTo>
                  <a:cubicBezTo>
                    <a:pt x="402210" y="2345"/>
                    <a:pt x="382040" y="4691"/>
                    <a:pt x="362339" y="7036"/>
                  </a:cubicBezTo>
                  <a:cubicBezTo>
                    <a:pt x="268056" y="21108"/>
                    <a:pt x="140938" y="156200"/>
                    <a:pt x="98253" y="300205"/>
                  </a:cubicBezTo>
                  <a:cubicBezTo>
                    <a:pt x="-53256" y="826970"/>
                    <a:pt x="-28865" y="1388446"/>
                    <a:pt x="166737" y="1900670"/>
                  </a:cubicBezTo>
                  <a:cubicBezTo>
                    <a:pt x="222087" y="2042798"/>
                    <a:pt x="360463" y="2165226"/>
                    <a:pt x="455215" y="2171323"/>
                  </a:cubicBezTo>
                  <a:cubicBezTo>
                    <a:pt x="952429" y="2198998"/>
                    <a:pt x="1407426" y="2054994"/>
                    <a:pt x="1845537" y="1842506"/>
                  </a:cubicBezTo>
                  <a:cubicBezTo>
                    <a:pt x="1928563" y="1799820"/>
                    <a:pt x="2009243" y="1673171"/>
                    <a:pt x="2020500" y="1569038"/>
                  </a:cubicBezTo>
                  <a:cubicBezTo>
                    <a:pt x="2023784" y="1531982"/>
                    <a:pt x="2027067" y="1492111"/>
                    <a:pt x="2029413" y="1454116"/>
                  </a:cubicBezTo>
                  <a:cubicBezTo>
                    <a:pt x="1591771" y="1608440"/>
                    <a:pt x="1143809" y="1702723"/>
                    <a:pt x="670987" y="1643151"/>
                  </a:cubicBezTo>
                  <a:lnTo>
                    <a:pt x="670987" y="1643151"/>
                  </a:lnTo>
                  <a:close/>
                </a:path>
              </a:pathLst>
            </a:custGeom>
            <a:solidFill>
              <a:srgbClr val="FFD400"/>
            </a:solidFill>
            <a:ln w="46863" cap="flat">
              <a:noFill/>
              <a:prstDash val="solid"/>
              <a:miter/>
            </a:ln>
          </p:spPr>
          <p:txBody>
            <a:bodyPr rtlCol="0" anchor="ctr"/>
            <a:lstStyle/>
            <a:p>
              <a:endParaRPr lang="en-US" dirty="0"/>
            </a:p>
          </p:txBody>
        </p:sp>
        <p:sp>
          <p:nvSpPr>
            <p:cNvPr id="8" name="Freeform: Shape 7"/>
            <p:cNvSpPr/>
            <p:nvPr/>
          </p:nvSpPr>
          <p:spPr>
            <a:xfrm>
              <a:off x="8794423" y="1779427"/>
              <a:ext cx="730463" cy="703735"/>
            </a:xfrm>
            <a:custGeom>
              <a:avLst/>
              <a:gdLst>
                <a:gd name="connsiteX0" fmla="*/ 1905830 w 1929051"/>
                <a:gd name="connsiteY0" fmla="*/ 587287 h 1858466"/>
                <a:gd name="connsiteX1" fmla="*/ 1844382 w 1929051"/>
                <a:gd name="connsiteY1" fmla="*/ 439999 h 1858466"/>
                <a:gd name="connsiteX2" fmla="*/ 1727583 w 1929051"/>
                <a:gd name="connsiteY2" fmla="*/ 330706 h 1858466"/>
                <a:gd name="connsiteX3" fmla="*/ 337261 w 1929051"/>
                <a:gd name="connsiteY3" fmla="*/ 1888 h 1858466"/>
                <a:gd name="connsiteX4" fmla="*/ 52536 w 1929051"/>
                <a:gd name="connsiteY4" fmla="*/ 255655 h 1858466"/>
                <a:gd name="connsiteX5" fmla="*/ 0 w 1929051"/>
                <a:gd name="connsiteY5" fmla="*/ 404350 h 1858466"/>
                <a:gd name="connsiteX6" fmla="*/ 1352797 w 1929051"/>
                <a:gd name="connsiteY6" fmla="*/ 621060 h 1858466"/>
                <a:gd name="connsiteX7" fmla="*/ 1550744 w 1929051"/>
                <a:gd name="connsiteY7" fmla="*/ 877641 h 1858466"/>
                <a:gd name="connsiteX8" fmla="*/ 1606563 w 1929051"/>
                <a:gd name="connsiteY8" fmla="*/ 1858466 h 1858466"/>
                <a:gd name="connsiteX9" fmla="*/ 1662383 w 1929051"/>
                <a:gd name="connsiteY9" fmla="*/ 1838765 h 1858466"/>
                <a:gd name="connsiteX10" fmla="*/ 1788093 w 1929051"/>
                <a:gd name="connsiteY10" fmla="*/ 1740261 h 1858466"/>
                <a:gd name="connsiteX11" fmla="*/ 1862206 w 1929051"/>
                <a:gd name="connsiteY11" fmla="*/ 1598601 h 1858466"/>
                <a:gd name="connsiteX12" fmla="*/ 1905830 w 1929051"/>
                <a:gd name="connsiteY12" fmla="*/ 587287 h 1858466"/>
                <a:gd name="connsiteX13" fmla="*/ 1905830 w 1929051"/>
                <a:gd name="connsiteY13" fmla="*/ 587287 h 185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51" h="1858466">
                  <a:moveTo>
                    <a:pt x="1905830" y="587287"/>
                  </a:moveTo>
                  <a:cubicBezTo>
                    <a:pt x="1895979" y="534282"/>
                    <a:pt x="1874871" y="484092"/>
                    <a:pt x="1844382" y="439999"/>
                  </a:cubicBezTo>
                  <a:cubicBezTo>
                    <a:pt x="1813423" y="395907"/>
                    <a:pt x="1774021" y="358381"/>
                    <a:pt x="1727583" y="330706"/>
                  </a:cubicBezTo>
                  <a:cubicBezTo>
                    <a:pt x="1288065" y="125254"/>
                    <a:pt x="831660" y="-18282"/>
                    <a:pt x="337261" y="1888"/>
                  </a:cubicBezTo>
                  <a:cubicBezTo>
                    <a:pt x="242978" y="6579"/>
                    <a:pt x="106010" y="121501"/>
                    <a:pt x="52536" y="255655"/>
                  </a:cubicBezTo>
                  <a:cubicBezTo>
                    <a:pt x="33304" y="304438"/>
                    <a:pt x="15010" y="354160"/>
                    <a:pt x="0" y="404350"/>
                  </a:cubicBezTo>
                  <a:cubicBezTo>
                    <a:pt x="472353" y="351345"/>
                    <a:pt x="916562" y="454071"/>
                    <a:pt x="1352797" y="621060"/>
                  </a:cubicBezTo>
                  <a:cubicBezTo>
                    <a:pt x="1439106" y="658117"/>
                    <a:pt x="1530105" y="774915"/>
                    <a:pt x="1550744" y="877641"/>
                  </a:cubicBezTo>
                  <a:cubicBezTo>
                    <a:pt x="1611254" y="1200830"/>
                    <a:pt x="1630486" y="1530586"/>
                    <a:pt x="1606563" y="1858466"/>
                  </a:cubicBezTo>
                  <a:lnTo>
                    <a:pt x="1662383" y="1838765"/>
                  </a:lnTo>
                  <a:cubicBezTo>
                    <a:pt x="1710697" y="1815312"/>
                    <a:pt x="1753851" y="1781539"/>
                    <a:pt x="1788093" y="1740261"/>
                  </a:cubicBezTo>
                  <a:cubicBezTo>
                    <a:pt x="1822805" y="1698982"/>
                    <a:pt x="1847665" y="1650668"/>
                    <a:pt x="1862206" y="1598601"/>
                  </a:cubicBezTo>
                  <a:cubicBezTo>
                    <a:pt x="1933036" y="1266031"/>
                    <a:pt x="1947577" y="924079"/>
                    <a:pt x="1905830" y="587287"/>
                  </a:cubicBezTo>
                  <a:lnTo>
                    <a:pt x="1905830" y="587287"/>
                  </a:lnTo>
                  <a:close/>
                </a:path>
              </a:pathLst>
            </a:custGeom>
            <a:solidFill>
              <a:srgbClr val="ED1B2F"/>
            </a:solidFill>
            <a:ln w="46863" cap="flat">
              <a:noFill/>
              <a:prstDash val="solid"/>
              <a:miter/>
            </a:ln>
          </p:spPr>
          <p:txBody>
            <a:bodyPr rtlCol="0" anchor="ctr"/>
            <a:lstStyle/>
            <a:p>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0-#ppt_w/2"/>
                                          </p:val>
                                        </p:tav>
                                        <p:tav tm="100000">
                                          <p:val>
                                            <p:strVal val="#ppt_x"/>
                                          </p:val>
                                        </p:tav>
                                      </p:tavLst>
                                    </p:anim>
                                    <p:anim calcmode="lin" valueType="num">
                                      <p:cBhvr additive="base">
                                        <p:cTn id="12" dur="500" fill="hold"/>
                                        <p:tgtEl>
                                          <p:spTgt spid="21"/>
                                        </p:tgtEl>
                                        <p:attrNameLst>
                                          <p:attrName>ppt_y</p:attrName>
                                        </p:attrNameLst>
                                      </p:cBhvr>
                                      <p:tavLst>
                                        <p:tav tm="0">
                                          <p:val>
                                            <p:strVal val="#ppt_y"/>
                                          </p:val>
                                        </p:tav>
                                        <p:tav tm="100000">
                                          <p:val>
                                            <p:strVal val="#ppt_y"/>
                                          </p:val>
                                        </p:tav>
                                      </p:tavLst>
                                    </p:anim>
                                  </p:childTnLst>
                                </p:cTn>
                              </p:par>
                              <p:par>
                                <p:cTn id="13" presetID="42" presetClass="path" presetSubtype="0" decel="100000" fill="hold" grpId="0" nodeType="withEffect">
                                  <p:stCondLst>
                                    <p:cond delay="0"/>
                                  </p:stCondLst>
                                  <p:childTnLst>
                                    <p:animMotion origin="layout" path="M 4.36572E-6 3.7037E-7 L 4.36572E-6 0.93981 " pathEditMode="relative" rAng="0" ptsTypes="AA">
                                      <p:cBhvr>
                                        <p:cTn id="14" dur="700" spd="-100000" fill="hold"/>
                                        <p:tgtEl>
                                          <p:spTgt spid="5"/>
                                        </p:tgtEl>
                                        <p:attrNameLst>
                                          <p:attrName>ppt_x</p:attrName>
                                          <p:attrName>ppt_y</p:attrName>
                                        </p:attrNameLst>
                                      </p:cBhvr>
                                      <p:rCtr x="0" y="46991"/>
                                    </p:animMotion>
                                  </p:childTnLst>
                                </p:cTn>
                              </p:par>
                              <p:par>
                                <p:cTn id="15" presetID="2" presetClass="entr" presetSubtype="8" decel="10000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0-#ppt_w/2"/>
                                          </p:val>
                                        </p:tav>
                                        <p:tav tm="100000">
                                          <p:val>
                                            <p:strVal val="#ppt_x"/>
                                          </p:val>
                                        </p:tav>
                                      </p:tavLst>
                                    </p:anim>
                                    <p:anim calcmode="lin" valueType="num">
                                      <p:cBhvr additive="base">
                                        <p:cTn id="18" dur="500" fill="hold"/>
                                        <p:tgtEl>
                                          <p:spTgt spid="13"/>
                                        </p:tgtEl>
                                        <p:attrNameLst>
                                          <p:attrName>ppt_y</p:attrName>
                                        </p:attrNameLst>
                                      </p:cBhvr>
                                      <p:tavLst>
                                        <p:tav tm="0">
                                          <p:val>
                                            <p:strVal val="#ppt_y"/>
                                          </p:val>
                                        </p:tav>
                                        <p:tav tm="100000">
                                          <p:val>
                                            <p:strVal val="#ppt_y"/>
                                          </p:val>
                                        </p:tav>
                                      </p:tavLst>
                                    </p:anim>
                                  </p:childTnLst>
                                </p:cTn>
                              </p:par>
                              <p:par>
                                <p:cTn id="19" presetID="2" presetClass="entr" presetSubtype="1" decel="100000" fill="hold" nodeType="withEffect">
                                  <p:stCondLst>
                                    <p:cond delay="0"/>
                                  </p:stCondLst>
                                  <p:childTnLst>
                                    <p:set>
                                      <p:cBhvr>
                                        <p:cTn id="20" dur="1" fill="hold">
                                          <p:stCondLst>
                                            <p:cond delay="0"/>
                                          </p:stCondLst>
                                        </p:cTn>
                                        <p:tgtEl>
                                          <p:spTgt spid="41"/>
                                        </p:tgtEl>
                                        <p:attrNameLst>
                                          <p:attrName>style.visibility</p:attrName>
                                        </p:attrNameLst>
                                      </p:cBhvr>
                                      <p:to>
                                        <p:strVal val="visible"/>
                                      </p:to>
                                    </p:set>
                                    <p:anim calcmode="lin" valueType="num">
                                      <p:cBhvr additive="base">
                                        <p:cTn id="21" dur="500" fill="hold"/>
                                        <p:tgtEl>
                                          <p:spTgt spid="41"/>
                                        </p:tgtEl>
                                        <p:attrNameLst>
                                          <p:attrName>ppt_x</p:attrName>
                                        </p:attrNameLst>
                                      </p:cBhvr>
                                      <p:tavLst>
                                        <p:tav tm="0">
                                          <p:val>
                                            <p:strVal val="#ppt_x"/>
                                          </p:val>
                                        </p:tav>
                                        <p:tav tm="100000">
                                          <p:val>
                                            <p:strVal val="#ppt_x"/>
                                          </p:val>
                                        </p:tav>
                                      </p:tavLst>
                                    </p:anim>
                                    <p:anim calcmode="lin" valueType="num">
                                      <p:cBhvr additive="base">
                                        <p:cTn id="22" dur="500" fill="hold"/>
                                        <p:tgtEl>
                                          <p:spTgt spid="41"/>
                                        </p:tgtEl>
                                        <p:attrNameLst>
                                          <p:attrName>ppt_y</p:attrName>
                                        </p:attrNameLst>
                                      </p:cBhvr>
                                      <p:tavLst>
                                        <p:tav tm="0">
                                          <p:val>
                                            <p:strVal val="0-#ppt_h/2"/>
                                          </p:val>
                                        </p:tav>
                                        <p:tav tm="100000">
                                          <p:val>
                                            <p:strVal val="#ppt_y"/>
                                          </p:val>
                                        </p:tav>
                                      </p:tavLst>
                                    </p:anim>
                                  </p:childTnLst>
                                </p:cTn>
                              </p:par>
                              <p:par>
                                <p:cTn id="23" presetID="2" presetClass="entr" presetSubtype="8" decel="100000" fill="hold" grpId="0" nodeType="withEffect">
                                  <p:stCondLst>
                                    <p:cond delay="0"/>
                                  </p:stCondLst>
                                  <p:childTnLst>
                                    <p:set>
                                      <p:cBhvr>
                                        <p:cTn id="24" dur="1" fill="hold">
                                          <p:stCondLst>
                                            <p:cond delay="0"/>
                                          </p:stCondLst>
                                        </p:cTn>
                                        <p:tgtEl>
                                          <p:spTgt spid="39"/>
                                        </p:tgtEl>
                                        <p:attrNameLst>
                                          <p:attrName>style.visibility</p:attrName>
                                        </p:attrNameLst>
                                      </p:cBhvr>
                                      <p:to>
                                        <p:strVal val="visible"/>
                                      </p:to>
                                    </p:set>
                                    <p:anim calcmode="lin" valueType="num">
                                      <p:cBhvr additive="base">
                                        <p:cTn id="25" dur="500" fill="hold"/>
                                        <p:tgtEl>
                                          <p:spTgt spid="39"/>
                                        </p:tgtEl>
                                        <p:attrNameLst>
                                          <p:attrName>ppt_x</p:attrName>
                                        </p:attrNameLst>
                                      </p:cBhvr>
                                      <p:tavLst>
                                        <p:tav tm="0">
                                          <p:val>
                                            <p:strVal val="0-#ppt_w/2"/>
                                          </p:val>
                                        </p:tav>
                                        <p:tav tm="100000">
                                          <p:val>
                                            <p:strVal val="#ppt_x"/>
                                          </p:val>
                                        </p:tav>
                                      </p:tavLst>
                                    </p:anim>
                                    <p:anim calcmode="lin" valueType="num">
                                      <p:cBhvr additive="base">
                                        <p:cTn id="26" dur="500" fill="hold"/>
                                        <p:tgtEl>
                                          <p:spTgt spid="39"/>
                                        </p:tgtEl>
                                        <p:attrNameLst>
                                          <p:attrName>ppt_y</p:attrName>
                                        </p:attrNameLst>
                                      </p:cBhvr>
                                      <p:tavLst>
                                        <p:tav tm="0">
                                          <p:val>
                                            <p:strVal val="#ppt_y"/>
                                          </p:val>
                                        </p:tav>
                                        <p:tav tm="100000">
                                          <p:val>
                                            <p:strVal val="#ppt_y"/>
                                          </p:val>
                                        </p:tav>
                                      </p:tavLst>
                                    </p:anim>
                                  </p:childTnLst>
                                </p:cTn>
                              </p:par>
                              <p:par>
                                <p:cTn id="27" presetID="2" presetClass="entr" presetSubtype="8" decel="100000" fill="hold" grpId="0" nodeType="withEffect">
                                  <p:stCondLst>
                                    <p:cond delay="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500" fill="hold"/>
                                        <p:tgtEl>
                                          <p:spTgt spid="40"/>
                                        </p:tgtEl>
                                        <p:attrNameLst>
                                          <p:attrName>ppt_x</p:attrName>
                                        </p:attrNameLst>
                                      </p:cBhvr>
                                      <p:tavLst>
                                        <p:tav tm="0">
                                          <p:val>
                                            <p:strVal val="0-#ppt_w/2"/>
                                          </p:val>
                                        </p:tav>
                                        <p:tav tm="100000">
                                          <p:val>
                                            <p:strVal val="#ppt_x"/>
                                          </p:val>
                                        </p:tav>
                                      </p:tavLst>
                                    </p:anim>
                                    <p:anim calcmode="lin" valueType="num">
                                      <p:cBhvr additive="base">
                                        <p:cTn id="30" dur="500" fill="hold"/>
                                        <p:tgtEl>
                                          <p:spTgt spid="40"/>
                                        </p:tgtEl>
                                        <p:attrNameLst>
                                          <p:attrName>ppt_y</p:attrName>
                                        </p:attrNameLst>
                                      </p:cBhvr>
                                      <p:tavLst>
                                        <p:tav tm="0">
                                          <p:val>
                                            <p:strVal val="#ppt_y"/>
                                          </p:val>
                                        </p:tav>
                                        <p:tav tm="100000">
                                          <p:val>
                                            <p:strVal val="#ppt_y"/>
                                          </p:val>
                                        </p:tav>
                                      </p:tavLst>
                                    </p:anim>
                                  </p:childTnLst>
                                </p:cTn>
                              </p:par>
                              <p:par>
                                <p:cTn id="31" presetID="53" presetClass="entr" presetSubtype="16" fill="hold" nodeType="withEffect">
                                  <p:stCondLst>
                                    <p:cond delay="250"/>
                                  </p:stCondLst>
                                  <p:childTnLst>
                                    <p:set>
                                      <p:cBhvr>
                                        <p:cTn id="32" dur="1" fill="hold">
                                          <p:stCondLst>
                                            <p:cond delay="0"/>
                                          </p:stCondLst>
                                        </p:cTn>
                                        <p:tgtEl>
                                          <p:spTgt spid="2"/>
                                        </p:tgtEl>
                                        <p:attrNameLst>
                                          <p:attrName>style.visibility</p:attrName>
                                        </p:attrNameLst>
                                      </p:cBhvr>
                                      <p:to>
                                        <p:strVal val="visible"/>
                                      </p:to>
                                    </p:set>
                                    <p:anim calcmode="lin" valueType="num">
                                      <p:cBhvr>
                                        <p:cTn id="33" dur="300" fill="hold"/>
                                        <p:tgtEl>
                                          <p:spTgt spid="2"/>
                                        </p:tgtEl>
                                        <p:attrNameLst>
                                          <p:attrName>ppt_w</p:attrName>
                                        </p:attrNameLst>
                                      </p:cBhvr>
                                      <p:tavLst>
                                        <p:tav tm="0">
                                          <p:val>
                                            <p:fltVal val="0"/>
                                          </p:val>
                                        </p:tav>
                                        <p:tav tm="100000">
                                          <p:val>
                                            <p:strVal val="#ppt_w"/>
                                          </p:val>
                                        </p:tav>
                                      </p:tavLst>
                                    </p:anim>
                                    <p:anim calcmode="lin" valueType="num">
                                      <p:cBhvr>
                                        <p:cTn id="34" dur="300" fill="hold"/>
                                        <p:tgtEl>
                                          <p:spTgt spid="2"/>
                                        </p:tgtEl>
                                        <p:attrNameLst>
                                          <p:attrName>ppt_h</p:attrName>
                                        </p:attrNameLst>
                                      </p:cBhvr>
                                      <p:tavLst>
                                        <p:tav tm="0">
                                          <p:val>
                                            <p:fltVal val="0"/>
                                          </p:val>
                                        </p:tav>
                                        <p:tav tm="100000">
                                          <p:val>
                                            <p:strVal val="#ppt_h"/>
                                          </p:val>
                                        </p:tav>
                                      </p:tavLst>
                                    </p:anim>
                                    <p:animEffect transition="in" filter="fade">
                                      <p:cBhvr>
                                        <p:cTn id="35" dur="300"/>
                                        <p:tgtEl>
                                          <p:spTgt spid="2"/>
                                        </p:tgtEl>
                                      </p:cBhvr>
                                    </p:animEffect>
                                  </p:childTnLst>
                                </p:cTn>
                              </p:par>
                              <p:par>
                                <p:cTn id="36" presetID="53" presetClass="entr" presetSubtype="16" fill="hold" nodeType="withEffect">
                                  <p:stCondLst>
                                    <p:cond delay="250"/>
                                  </p:stCondLst>
                                  <p:childTnLst>
                                    <p:set>
                                      <p:cBhvr>
                                        <p:cTn id="37" dur="1" fill="hold">
                                          <p:stCondLst>
                                            <p:cond delay="0"/>
                                          </p:stCondLst>
                                        </p:cTn>
                                        <p:tgtEl>
                                          <p:spTgt spid="6"/>
                                        </p:tgtEl>
                                        <p:attrNameLst>
                                          <p:attrName>style.visibility</p:attrName>
                                        </p:attrNameLst>
                                      </p:cBhvr>
                                      <p:to>
                                        <p:strVal val="visible"/>
                                      </p:to>
                                    </p:set>
                                    <p:anim calcmode="lin" valueType="num">
                                      <p:cBhvr>
                                        <p:cTn id="38" dur="300" fill="hold"/>
                                        <p:tgtEl>
                                          <p:spTgt spid="6"/>
                                        </p:tgtEl>
                                        <p:attrNameLst>
                                          <p:attrName>ppt_w</p:attrName>
                                        </p:attrNameLst>
                                      </p:cBhvr>
                                      <p:tavLst>
                                        <p:tav tm="0">
                                          <p:val>
                                            <p:fltVal val="0"/>
                                          </p:val>
                                        </p:tav>
                                        <p:tav tm="100000">
                                          <p:val>
                                            <p:strVal val="#ppt_w"/>
                                          </p:val>
                                        </p:tav>
                                      </p:tavLst>
                                    </p:anim>
                                    <p:anim calcmode="lin" valueType="num">
                                      <p:cBhvr>
                                        <p:cTn id="39" dur="300" fill="hold"/>
                                        <p:tgtEl>
                                          <p:spTgt spid="6"/>
                                        </p:tgtEl>
                                        <p:attrNameLst>
                                          <p:attrName>ppt_h</p:attrName>
                                        </p:attrNameLst>
                                      </p:cBhvr>
                                      <p:tavLst>
                                        <p:tav tm="0">
                                          <p:val>
                                            <p:fltVal val="0"/>
                                          </p:val>
                                        </p:tav>
                                        <p:tav tm="100000">
                                          <p:val>
                                            <p:strVal val="#ppt_h"/>
                                          </p:val>
                                        </p:tav>
                                      </p:tavLst>
                                    </p:anim>
                                    <p:animEffect transition="in" filter="fade">
                                      <p:cBhvr>
                                        <p:cTn id="40" dur="3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3" grpId="0" animBg="1"/>
      <p:bldP spid="20" grpId="0"/>
      <p:bldP spid="21" grpId="0"/>
      <p:bldP spid="39" grpId="0" animBg="1"/>
      <p:bldP spid="4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Placeholder 34" descr="A close-up of a building&#10;&#10;Description automatically generated"/>
          <p:cNvPicPr>
            <a:picLocks noGrp="1" noChangeAspect="1"/>
          </p:cNvPicPr>
          <p:nvPr>
            <p:ph type="pic" sz="quarter" idx="10"/>
          </p:nvPr>
        </p:nvPicPr>
        <p:blipFill>
          <a:blip r:embed="rId1" cstate="print">
            <a:alphaModFix amt="25000"/>
            <a:extLst>
              <a:ext uri="{BEBA8EAE-BF5A-486C-A8C5-ECC9F3942E4B}">
                <a14:imgProps xmlns:a14="http://schemas.microsoft.com/office/drawing/2010/main">
                  <a14:imgLayer r:embed="rId2">
                    <a14:imgEffect>
                      <a14:colorTemperature colorTemp="5944"/>
                    </a14:imgEffect>
                    <a14:imgEffect>
                      <a14:saturation sat="0"/>
                    </a14:imgEffect>
                  </a14:imgLayer>
                </a14:imgProps>
              </a:ext>
              <a:ext uri="{28A0092B-C50C-407E-A947-70E740481C1C}">
                <a14:useLocalDpi xmlns:a14="http://schemas.microsoft.com/office/drawing/2010/main" val="0"/>
              </a:ext>
            </a:extLst>
          </a:blip>
          <a:srcRect t="7813" b="7813"/>
          <a:stretch>
            <a:fillRect/>
          </a:stretch>
        </p:blipFill>
        <p:spPr>
          <a:xfrm>
            <a:off x="0" y="0"/>
            <a:ext cx="12188825" cy="6858000"/>
          </a:xfrm>
        </p:spPr>
      </p:pic>
      <p:sp>
        <p:nvSpPr>
          <p:cNvPr id="38" name="Text Placeholder 3"/>
          <p:cNvSpPr txBox="1"/>
          <p:nvPr/>
        </p:nvSpPr>
        <p:spPr>
          <a:xfrm>
            <a:off x="260350" y="240665"/>
            <a:ext cx="4394200" cy="3158490"/>
          </a:xfrm>
          <a:prstGeom prst="rect">
            <a:avLst/>
          </a:prstGeom>
        </p:spPr>
        <p:txBody>
          <a:bodyPr lIns="0" tIns="0" rIns="0" bIns="0" anchor="ctr"/>
          <a:lstStyle>
            <a:lvl1pPr marL="457200" indent="-457200" algn="l" defTabSz="1219200" rtl="0" eaLnBrk="1" latinLnBrk="0" hangingPunct="1">
              <a:spcBef>
                <a:spcPct val="20000"/>
              </a:spcBef>
              <a:buFont typeface="Arial" panose="020B0604020202020204" pitchFamily="34" charset="0"/>
              <a:buChar char="•"/>
              <a:defRPr sz="3600" kern="1200">
                <a:solidFill>
                  <a:schemeClr val="tx1"/>
                </a:solidFill>
                <a:latin typeface="+mj-lt"/>
                <a:ea typeface="+mn-ea"/>
                <a:cs typeface="+mn-cs"/>
              </a:defRPr>
            </a:lvl1pPr>
            <a:lvl2pPr marL="990600" indent="-381000" algn="l" defTabSz="1219200" rtl="0" eaLnBrk="1" latinLnBrk="0" hangingPunct="1">
              <a:spcBef>
                <a:spcPct val="20000"/>
              </a:spcBef>
              <a:buFont typeface="Arial" panose="020B0604020202020204" pitchFamily="34" charset="0"/>
              <a:buChar char="–"/>
              <a:defRPr sz="3200" kern="1200">
                <a:solidFill>
                  <a:schemeClr val="tx1"/>
                </a:solidFill>
                <a:latin typeface="+mj-lt"/>
                <a:ea typeface="+mn-ea"/>
                <a:cs typeface="+mn-cs"/>
              </a:defRPr>
            </a:lvl2pPr>
            <a:lvl3pPr marL="1524000" indent="-304800" algn="l" defTabSz="1219200" rtl="0" eaLnBrk="1" latinLnBrk="0" hangingPunct="1">
              <a:spcBef>
                <a:spcPct val="20000"/>
              </a:spcBef>
              <a:buFont typeface="Arial" panose="020B0604020202020204" pitchFamily="34" charset="0"/>
              <a:buChar char="•"/>
              <a:defRPr sz="2400" kern="1200">
                <a:solidFill>
                  <a:schemeClr val="tx1"/>
                </a:solidFill>
                <a:latin typeface="+mj-lt"/>
                <a:ea typeface="+mn-ea"/>
                <a:cs typeface="+mn-cs"/>
              </a:defRPr>
            </a:lvl3pPr>
            <a:lvl4pPr marL="21329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4pPr>
            <a:lvl5pPr marL="27425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5pPr>
            <a:lvl6pPr marL="33521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17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13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09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a:lstStyle>
          <a:p>
            <a:pPr marL="0" indent="0">
              <a:lnSpc>
                <a:spcPct val="80000"/>
              </a:lnSpc>
              <a:spcBef>
                <a:spcPts val="0"/>
              </a:spcBef>
              <a:buNone/>
            </a:pPr>
            <a:r>
              <a:rPr lang="en-US" altLang="en-US" sz="6600" b="1" dirty="0">
                <a:solidFill>
                  <a:schemeClr val="bg1"/>
                </a:solidFill>
                <a:latin typeface="+mn-lt"/>
                <a:cs typeface="Segoe UI Light" panose="020B0502040204020203" pitchFamily="34" charset="0"/>
              </a:rPr>
              <a:t>7. Implementation Strategy</a:t>
            </a:r>
            <a:endParaRPr lang="en-US" altLang="en-US" sz="6600" b="1" dirty="0">
              <a:solidFill>
                <a:schemeClr val="bg1"/>
              </a:solidFill>
              <a:latin typeface="+mn-lt"/>
              <a:cs typeface="Segoe UI Light" panose="020B0502040204020203" pitchFamily="34" charset="0"/>
            </a:endParaRPr>
          </a:p>
        </p:txBody>
      </p:sp>
      <p:sp>
        <p:nvSpPr>
          <p:cNvPr id="6" name="Freeform: Shape 5"/>
          <p:cNvSpPr/>
          <p:nvPr/>
        </p:nvSpPr>
        <p:spPr>
          <a:xfrm>
            <a:off x="4595152" y="1132314"/>
            <a:ext cx="1119137" cy="1270227"/>
          </a:xfrm>
          <a:custGeom>
            <a:avLst/>
            <a:gdLst>
              <a:gd name="connsiteX0" fmla="*/ 0 w 1338375"/>
              <a:gd name="connsiteY0" fmla="*/ 1519065 h 1519064"/>
              <a:gd name="connsiteX1" fmla="*/ 0 w 1338375"/>
              <a:gd name="connsiteY1" fmla="*/ 795728 h 1519064"/>
              <a:gd name="connsiteX2" fmla="*/ 1338375 w 1338375"/>
              <a:gd name="connsiteY2" fmla="*/ 0 h 1519064"/>
              <a:gd name="connsiteX3" fmla="*/ 904412 w 1338375"/>
              <a:gd name="connsiteY3" fmla="*/ 1229691 h 1519064"/>
            </a:gdLst>
            <a:ahLst/>
            <a:cxnLst>
              <a:cxn ang="0">
                <a:pos x="connsiteX0" y="connsiteY0"/>
              </a:cxn>
              <a:cxn ang="0">
                <a:pos x="connsiteX1" y="connsiteY1"/>
              </a:cxn>
              <a:cxn ang="0">
                <a:pos x="connsiteX2" y="connsiteY2"/>
              </a:cxn>
              <a:cxn ang="0">
                <a:pos x="connsiteX3" y="connsiteY3"/>
              </a:cxn>
            </a:cxnLst>
            <a:rect l="l" t="t" r="r" b="b"/>
            <a:pathLst>
              <a:path w="1338375" h="1519064">
                <a:moveTo>
                  <a:pt x="0" y="1519065"/>
                </a:moveTo>
                <a:lnTo>
                  <a:pt x="0" y="795728"/>
                </a:lnTo>
                <a:lnTo>
                  <a:pt x="1338375" y="0"/>
                </a:lnTo>
                <a:lnTo>
                  <a:pt x="904412" y="1229691"/>
                </a:lnTo>
                <a:close/>
              </a:path>
            </a:pathLst>
          </a:custGeom>
          <a:solidFill>
            <a:schemeClr val="accent5">
              <a:lumMod val="75000"/>
            </a:schemeClr>
          </a:solidFill>
          <a:ln w="19293" cap="flat">
            <a:noFill/>
            <a:prstDash val="solid"/>
            <a:miter/>
          </a:ln>
        </p:spPr>
        <p:txBody>
          <a:bodyPr rtlCol="0" anchor="ctr"/>
          <a:lstStyle/>
          <a:p>
            <a:endParaRPr lang="en-US"/>
          </a:p>
        </p:txBody>
      </p:sp>
      <p:sp>
        <p:nvSpPr>
          <p:cNvPr id="31" name="Freeform: Shape 30"/>
          <p:cNvSpPr/>
          <p:nvPr/>
        </p:nvSpPr>
        <p:spPr>
          <a:xfrm>
            <a:off x="3718149" y="1"/>
            <a:ext cx="8470676" cy="6858000"/>
          </a:xfrm>
          <a:custGeom>
            <a:avLst/>
            <a:gdLst>
              <a:gd name="connsiteX0" fmla="*/ 8470676 w 8470676"/>
              <a:gd name="connsiteY0" fmla="*/ 0 h 6858000"/>
              <a:gd name="connsiteX1" fmla="*/ 8470676 w 8470676"/>
              <a:gd name="connsiteY1" fmla="*/ 6858000 h 6858000"/>
              <a:gd name="connsiteX2" fmla="*/ 0 w 8470676"/>
              <a:gd name="connsiteY2" fmla="*/ 6858000 h 6858000"/>
              <a:gd name="connsiteX3" fmla="*/ 0 w 8470676"/>
              <a:gd name="connsiteY3" fmla="*/ 2629703 h 6858000"/>
              <a:gd name="connsiteX4" fmla="*/ 4468742 w 847067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0676" h="6858000">
                <a:moveTo>
                  <a:pt x="8470676" y="0"/>
                </a:moveTo>
                <a:lnTo>
                  <a:pt x="8470676" y="6858000"/>
                </a:lnTo>
                <a:lnTo>
                  <a:pt x="0" y="6858000"/>
                </a:lnTo>
                <a:lnTo>
                  <a:pt x="0" y="2629703"/>
                </a:lnTo>
                <a:lnTo>
                  <a:pt x="4468742"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p:cNvSpPr/>
          <p:nvPr/>
        </p:nvSpPr>
        <p:spPr>
          <a:xfrm>
            <a:off x="4595152" y="1132314"/>
            <a:ext cx="1119137" cy="1270227"/>
          </a:xfrm>
          <a:custGeom>
            <a:avLst/>
            <a:gdLst>
              <a:gd name="connsiteX0" fmla="*/ 0 w 1338375"/>
              <a:gd name="connsiteY0" fmla="*/ 795728 h 1519064"/>
              <a:gd name="connsiteX1" fmla="*/ 1338375 w 1338375"/>
              <a:gd name="connsiteY1" fmla="*/ 0 h 1519064"/>
              <a:gd name="connsiteX2" fmla="*/ 1338375 w 1338375"/>
              <a:gd name="connsiteY2" fmla="*/ 1519065 h 1519064"/>
            </a:gdLst>
            <a:ahLst/>
            <a:cxnLst>
              <a:cxn ang="0">
                <a:pos x="connsiteX0" y="connsiteY0"/>
              </a:cxn>
              <a:cxn ang="0">
                <a:pos x="connsiteX1" y="connsiteY1"/>
              </a:cxn>
              <a:cxn ang="0">
                <a:pos x="connsiteX2" y="connsiteY2"/>
              </a:cxn>
            </a:cxnLst>
            <a:rect l="l" t="t" r="r" b="b"/>
            <a:pathLst>
              <a:path w="1338375" h="1519064">
                <a:moveTo>
                  <a:pt x="0" y="795728"/>
                </a:moveTo>
                <a:lnTo>
                  <a:pt x="1338375" y="0"/>
                </a:lnTo>
                <a:lnTo>
                  <a:pt x="1338375" y="1519065"/>
                </a:lnTo>
                <a:close/>
              </a:path>
            </a:pathLst>
          </a:custGeom>
          <a:solidFill>
            <a:schemeClr val="accent5"/>
          </a:solidFill>
          <a:ln w="19293" cap="flat">
            <a:noFill/>
            <a:prstDash val="solid"/>
            <a:miter/>
          </a:ln>
        </p:spPr>
        <p:txBody>
          <a:bodyPr rtlCol="0" anchor="ctr"/>
          <a:lstStyle/>
          <a:p>
            <a:endParaRPr lang="en-US"/>
          </a:p>
        </p:txBody>
      </p:sp>
      <p:sp>
        <p:nvSpPr>
          <p:cNvPr id="18" name="Freeform: Shape 17"/>
          <p:cNvSpPr/>
          <p:nvPr/>
        </p:nvSpPr>
        <p:spPr>
          <a:xfrm>
            <a:off x="5878388" y="260648"/>
            <a:ext cx="820829" cy="946738"/>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solidFill>
            <a:schemeClr val="accent5"/>
          </a:solidFill>
          <a:ln w="19293" cap="flat">
            <a:noFill/>
            <a:prstDash val="solid"/>
            <a:miter/>
          </a:ln>
        </p:spPr>
        <p:txBody>
          <a:bodyPr rtlCol="0" anchor="ctr"/>
          <a:lstStyle/>
          <a:p>
            <a:endParaRPr lang="en-US"/>
          </a:p>
        </p:txBody>
      </p:sp>
      <p:sp>
        <p:nvSpPr>
          <p:cNvPr id="19" name="Freeform: Shape 18"/>
          <p:cNvSpPr/>
          <p:nvPr/>
        </p:nvSpPr>
        <p:spPr>
          <a:xfrm>
            <a:off x="6094412" y="1052736"/>
            <a:ext cx="595223" cy="686556"/>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solidFill>
            <a:schemeClr val="accent5"/>
          </a:solidFill>
          <a:ln w="19293" cap="flat">
            <a:noFill/>
            <a:prstDash val="solid"/>
            <a:miter/>
          </a:ln>
        </p:spPr>
        <p:txBody>
          <a:bodyPr rtlCol="0" anchor="ctr"/>
          <a:lstStyle/>
          <a:p>
            <a:endParaRPr lang="en-US"/>
          </a:p>
        </p:txBody>
      </p:sp>
      <p:sp>
        <p:nvSpPr>
          <p:cNvPr id="20" name="Freeform: Shape 19"/>
          <p:cNvSpPr/>
          <p:nvPr/>
        </p:nvSpPr>
        <p:spPr>
          <a:xfrm>
            <a:off x="6022404" y="1772816"/>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solidFill>
            <a:schemeClr val="accent5"/>
          </a:solidFill>
          <a:ln w="19293" cap="flat">
            <a:noFill/>
            <a:prstDash val="solid"/>
            <a:miter/>
          </a:ln>
        </p:spPr>
        <p:txBody>
          <a:bodyPr rtlCol="0" anchor="ctr"/>
          <a:lstStyle/>
          <a:p>
            <a:endParaRPr lang="en-US"/>
          </a:p>
        </p:txBody>
      </p:sp>
      <p:sp>
        <p:nvSpPr>
          <p:cNvPr id="65" name="TextBox 64"/>
          <p:cNvSpPr txBox="1"/>
          <p:nvPr/>
        </p:nvSpPr>
        <p:spPr>
          <a:xfrm>
            <a:off x="4510405" y="2465705"/>
            <a:ext cx="6872605" cy="4055745"/>
          </a:xfrm>
          <a:prstGeom prst="rect">
            <a:avLst/>
          </a:prstGeom>
          <a:noFill/>
        </p:spPr>
        <p:txBody>
          <a:bodyPr wrap="square" lIns="0" tIns="0" rIns="0" bIns="0" rtlCol="0" anchor="t">
            <a:noAutofit/>
          </a:bodyPr>
          <a:lstStyle/>
          <a:p>
            <a:r>
              <a:rPr lang="en-US" altLang="en-US" sz="1800" b="1" dirty="0">
                <a:solidFill>
                  <a:schemeClr val="tx1">
                    <a:lumMod val="95000"/>
                    <a:lumOff val="5000"/>
                  </a:schemeClr>
                </a:solidFill>
                <a:cs typeface="Arial" panose="020B0604020202020204" pitchFamily="34" charset="0"/>
              </a:rPr>
              <a:t>7.1 Technology Stack</a:t>
            </a:r>
            <a:endParaRPr lang="en-US" altLang="en-US" sz="1800" b="1" dirty="0">
              <a:solidFill>
                <a:schemeClr val="tx1">
                  <a:lumMod val="95000"/>
                  <a:lumOff val="5000"/>
                </a:schemeClr>
              </a:solidFill>
              <a:cs typeface="Arial" panose="020B0604020202020204" pitchFamily="34" charset="0"/>
            </a:endParaRPr>
          </a:p>
          <a:p>
            <a:r>
              <a:rPr lang="en-US" altLang="en-US" sz="1800" b="1" dirty="0">
                <a:solidFill>
                  <a:schemeClr val="tx1">
                    <a:lumMod val="95000"/>
                    <a:lumOff val="5000"/>
                  </a:schemeClr>
                </a:solidFill>
                <a:cs typeface="Arial" panose="020B0604020202020204" pitchFamily="34" charset="0"/>
              </a:rPr>
              <a:t>Languages:</a:t>
            </a:r>
            <a:endParaRPr lang="en-US" altLang="en-US" sz="18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Python</a:t>
            </a:r>
            <a:r>
              <a:rPr lang="en-GB" altLang="en-US" sz="1800" dirty="0">
                <a:solidFill>
                  <a:schemeClr val="tx1">
                    <a:lumMod val="95000"/>
                    <a:lumOff val="5000"/>
                  </a:schemeClr>
                </a:solidFill>
                <a:cs typeface="Arial" panose="020B0604020202020204" pitchFamily="34" charset="0"/>
              </a:rPr>
              <a:t>, </a:t>
            </a:r>
            <a:r>
              <a:rPr lang="en-US" altLang="en-US" sz="1800" dirty="0">
                <a:solidFill>
                  <a:schemeClr val="tx1">
                    <a:lumMod val="95000"/>
                    <a:lumOff val="5000"/>
                  </a:schemeClr>
                </a:solidFill>
                <a:cs typeface="Arial" panose="020B0604020202020204" pitchFamily="34" charset="0"/>
              </a:rPr>
              <a:t>Node.js</a:t>
            </a:r>
            <a:endParaRPr lang="en-US" altLang="en-US" sz="1800" dirty="0">
              <a:solidFill>
                <a:schemeClr val="tx1">
                  <a:lumMod val="95000"/>
                  <a:lumOff val="5000"/>
                </a:schemeClr>
              </a:solidFill>
              <a:cs typeface="Arial" panose="020B0604020202020204" pitchFamily="34" charset="0"/>
            </a:endParaRPr>
          </a:p>
          <a:p>
            <a:r>
              <a:rPr lang="en-US" altLang="en-US" sz="1800" b="1" dirty="0">
                <a:solidFill>
                  <a:schemeClr val="tx1">
                    <a:lumMod val="95000"/>
                    <a:lumOff val="5000"/>
                  </a:schemeClr>
                </a:solidFill>
                <a:cs typeface="Arial" panose="020B0604020202020204" pitchFamily="34" charset="0"/>
              </a:rPr>
              <a:t>Cloud:</a:t>
            </a:r>
            <a:endParaRPr lang="en-US" altLang="en-US" sz="18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Google Distributed Cloud</a:t>
            </a:r>
            <a:endParaRPr lang="en-US" altLang="en-US" sz="1800"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AWS Outposts</a:t>
            </a:r>
            <a:endParaRPr lang="en-US" altLang="en-US" sz="1800" dirty="0">
              <a:solidFill>
                <a:schemeClr val="tx1">
                  <a:lumMod val="95000"/>
                  <a:lumOff val="5000"/>
                </a:schemeClr>
              </a:solidFill>
              <a:cs typeface="Arial" panose="020B0604020202020204" pitchFamily="34" charset="0"/>
            </a:endParaRPr>
          </a:p>
          <a:p>
            <a:r>
              <a:rPr lang="en-US" altLang="en-US" sz="1800" b="1" dirty="0">
                <a:solidFill>
                  <a:schemeClr val="tx1">
                    <a:lumMod val="95000"/>
                    <a:lumOff val="5000"/>
                  </a:schemeClr>
                </a:solidFill>
                <a:cs typeface="Arial" panose="020B0604020202020204" pitchFamily="34" charset="0"/>
              </a:rPr>
              <a:t>Databases:</a:t>
            </a:r>
            <a:endParaRPr lang="en-US" altLang="en-US" sz="18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MongoDB</a:t>
            </a:r>
            <a:endParaRPr lang="en-US" altLang="en-US" sz="1800" dirty="0">
              <a:solidFill>
                <a:schemeClr val="tx1">
                  <a:lumMod val="95000"/>
                  <a:lumOff val="5000"/>
                </a:schemeClr>
              </a:solidFill>
              <a:cs typeface="Arial" panose="020B0604020202020204" pitchFamily="34" charset="0"/>
            </a:endParaRPr>
          </a:p>
          <a:p>
            <a:endParaRPr lang="en-US" altLang="en-US" sz="1800" dirty="0">
              <a:solidFill>
                <a:schemeClr val="tx1">
                  <a:lumMod val="95000"/>
                  <a:lumOff val="5000"/>
                </a:schemeClr>
              </a:solidFill>
              <a:cs typeface="Arial" panose="020B0604020202020204" pitchFamily="34" charset="0"/>
            </a:endParaRPr>
          </a:p>
          <a:p>
            <a:r>
              <a:rPr lang="en-US" altLang="en-US" sz="1800" b="1" dirty="0">
                <a:solidFill>
                  <a:schemeClr val="tx1">
                    <a:lumMod val="95000"/>
                    <a:lumOff val="5000"/>
                  </a:schemeClr>
                </a:solidFill>
                <a:cs typeface="Arial" panose="020B0604020202020204" pitchFamily="34" charset="0"/>
              </a:rPr>
              <a:t>7.2 Deployment Model</a:t>
            </a:r>
            <a:endParaRPr lang="en-US" altLang="en-US" sz="18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Deployment across:</a:t>
            </a:r>
            <a:endParaRPr lang="en-US" altLang="en-US" sz="1800" dirty="0">
              <a:solidFill>
                <a:schemeClr val="tx1">
                  <a:lumMod val="95000"/>
                  <a:lumOff val="5000"/>
                </a:schemeClr>
              </a:solidFill>
              <a:cs typeface="Arial" panose="020B0604020202020204" pitchFamily="34" charset="0"/>
            </a:endParaRPr>
          </a:p>
          <a:p>
            <a:r>
              <a:rPr lang="en-GB" altLang="en-US" sz="1800" dirty="0">
                <a:solidFill>
                  <a:schemeClr val="tx1">
                    <a:lumMod val="95000"/>
                    <a:lumOff val="5000"/>
                  </a:schemeClr>
                </a:solidFill>
                <a:cs typeface="Arial" panose="020B0604020202020204" pitchFamily="34" charset="0"/>
              </a:rPr>
              <a:t>     </a:t>
            </a:r>
            <a:r>
              <a:rPr lang="en-US" altLang="en-US" sz="1800" dirty="0">
                <a:solidFill>
                  <a:schemeClr val="tx1">
                    <a:lumMod val="95000"/>
                    <a:lumOff val="5000"/>
                  </a:schemeClr>
                </a:solidFill>
                <a:cs typeface="Arial" panose="020B0604020202020204" pitchFamily="34" charset="0"/>
              </a:rPr>
              <a:t>Multiple distributed clusters</a:t>
            </a:r>
            <a:endParaRPr lang="en-US" altLang="en-US" sz="1800" dirty="0">
              <a:solidFill>
                <a:schemeClr val="tx1">
                  <a:lumMod val="95000"/>
                  <a:lumOff val="5000"/>
                </a:schemeClr>
              </a:solidFill>
              <a:cs typeface="Arial" panose="020B0604020202020204" pitchFamily="34" charset="0"/>
            </a:endParaRPr>
          </a:p>
          <a:p>
            <a:r>
              <a:rPr lang="en-GB" altLang="en-US" sz="1800" dirty="0">
                <a:solidFill>
                  <a:schemeClr val="tx1">
                    <a:lumMod val="95000"/>
                    <a:lumOff val="5000"/>
                  </a:schemeClr>
                </a:solidFill>
                <a:cs typeface="Arial" panose="020B0604020202020204" pitchFamily="34" charset="0"/>
              </a:rPr>
              <a:t>     </a:t>
            </a:r>
            <a:r>
              <a:rPr lang="en-US" altLang="en-US" sz="1800" dirty="0">
                <a:solidFill>
                  <a:schemeClr val="tx1">
                    <a:lumMod val="95000"/>
                    <a:lumOff val="5000"/>
                  </a:schemeClr>
                </a:solidFill>
                <a:cs typeface="Arial" panose="020B0604020202020204" pitchFamily="34" charset="0"/>
              </a:rPr>
              <a:t>Edge nodes</a:t>
            </a:r>
            <a:endParaRPr lang="en-US" altLang="en-US" sz="1800" dirty="0">
              <a:solidFill>
                <a:schemeClr val="tx1">
                  <a:lumMod val="95000"/>
                  <a:lumOff val="5000"/>
                </a:schemeClr>
              </a:solidFill>
              <a:cs typeface="Arial" panose="020B0604020202020204" pitchFamily="34" charset="0"/>
            </a:endParaRPr>
          </a:p>
          <a:p>
            <a:r>
              <a:rPr lang="en-GB" altLang="en-US" sz="1800" dirty="0">
                <a:solidFill>
                  <a:schemeClr val="tx1">
                    <a:lumMod val="95000"/>
                    <a:lumOff val="5000"/>
                  </a:schemeClr>
                </a:solidFill>
                <a:cs typeface="Arial" panose="020B0604020202020204" pitchFamily="34" charset="0"/>
              </a:rPr>
              <a:t>     </a:t>
            </a:r>
            <a:r>
              <a:rPr lang="en-US" altLang="en-US" sz="1800" dirty="0">
                <a:solidFill>
                  <a:schemeClr val="tx1">
                    <a:lumMod val="95000"/>
                    <a:lumOff val="5000"/>
                  </a:schemeClr>
                </a:solidFill>
                <a:cs typeface="Arial" panose="020B0604020202020204" pitchFamily="34" charset="0"/>
              </a:rPr>
              <a:t>CDN routing centers</a:t>
            </a:r>
            <a:endParaRPr lang="en-US" altLang="en-US" sz="1800" dirty="0">
              <a:solidFill>
                <a:schemeClr val="tx1">
                  <a:lumMod val="95000"/>
                  <a:lumOff val="5000"/>
                </a:schemeClr>
              </a:solidFill>
              <a:cs typeface="Arial" panose="020B0604020202020204" pitchFamily="34" charset="0"/>
            </a:endParaRPr>
          </a:p>
          <a:p>
            <a:endParaRPr lang="en-US" altLang="en-US" sz="1800" dirty="0">
              <a:solidFill>
                <a:schemeClr val="tx1">
                  <a:lumMod val="95000"/>
                  <a:lumOff val="5000"/>
                </a:schemeClr>
              </a:solidFill>
              <a:cs typeface="Arial" panose="020B0604020202020204" pitchFamily="34" charset="0"/>
            </a:endParaRPr>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a:grpSpLocks noChangeAspect="1"/>
          </p:cNvGrpSpPr>
          <p:nvPr/>
        </p:nvGrpSpPr>
        <p:grpSpPr>
          <a:xfrm>
            <a:off x="10790539" y="576264"/>
            <a:ext cx="846586" cy="928356"/>
            <a:chOff x="8634305" y="1779427"/>
            <a:chExt cx="890581" cy="976605"/>
          </a:xfrm>
        </p:grpSpPr>
        <p:sp>
          <p:nvSpPr>
            <p:cNvPr id="5" name="Freeform: Shape 4"/>
            <p:cNvSpPr/>
            <p:nvPr/>
          </p:nvSpPr>
          <p:spPr>
            <a:xfrm>
              <a:off x="8634305" y="1932540"/>
              <a:ext cx="768466" cy="823492"/>
            </a:xfrm>
            <a:custGeom>
              <a:avLst/>
              <a:gdLst>
                <a:gd name="connsiteX0" fmla="*/ 670987 w 2029412"/>
                <a:gd name="connsiteY0" fmla="*/ 1643151 h 2174725"/>
                <a:gd name="connsiteX1" fmla="*/ 409715 w 2029412"/>
                <a:gd name="connsiteY1" fmla="*/ 1366869 h 2174725"/>
                <a:gd name="connsiteX2" fmla="*/ 421911 w 2029412"/>
                <a:gd name="connsiteY2" fmla="*/ 0 h 2174725"/>
                <a:gd name="connsiteX3" fmla="*/ 362339 w 2029412"/>
                <a:gd name="connsiteY3" fmla="*/ 7036 h 2174725"/>
                <a:gd name="connsiteX4" fmla="*/ 98253 w 2029412"/>
                <a:gd name="connsiteY4" fmla="*/ 300205 h 2174725"/>
                <a:gd name="connsiteX5" fmla="*/ 166737 w 2029412"/>
                <a:gd name="connsiteY5" fmla="*/ 1900670 h 2174725"/>
                <a:gd name="connsiteX6" fmla="*/ 455215 w 2029412"/>
                <a:gd name="connsiteY6" fmla="*/ 2171323 h 2174725"/>
                <a:gd name="connsiteX7" fmla="*/ 1845537 w 2029412"/>
                <a:gd name="connsiteY7" fmla="*/ 1842506 h 2174725"/>
                <a:gd name="connsiteX8" fmla="*/ 2020500 w 2029412"/>
                <a:gd name="connsiteY8" fmla="*/ 1569038 h 2174725"/>
                <a:gd name="connsiteX9" fmla="*/ 2029413 w 2029412"/>
                <a:gd name="connsiteY9" fmla="*/ 1454116 h 2174725"/>
                <a:gd name="connsiteX10" fmla="*/ 670987 w 2029412"/>
                <a:gd name="connsiteY10" fmla="*/ 1643151 h 2174725"/>
                <a:gd name="connsiteX11" fmla="*/ 670987 w 2029412"/>
                <a:gd name="connsiteY11" fmla="*/ 1643151 h 217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9412" h="2174725">
                  <a:moveTo>
                    <a:pt x="670987" y="1643151"/>
                  </a:moveTo>
                  <a:cubicBezTo>
                    <a:pt x="577173" y="1630486"/>
                    <a:pt x="450993" y="1504775"/>
                    <a:pt x="409715" y="1366869"/>
                  </a:cubicBezTo>
                  <a:cubicBezTo>
                    <a:pt x="276500" y="920315"/>
                    <a:pt x="280721" y="444209"/>
                    <a:pt x="421911" y="0"/>
                  </a:cubicBezTo>
                  <a:cubicBezTo>
                    <a:pt x="402210" y="2345"/>
                    <a:pt x="382040" y="4691"/>
                    <a:pt x="362339" y="7036"/>
                  </a:cubicBezTo>
                  <a:cubicBezTo>
                    <a:pt x="268056" y="21108"/>
                    <a:pt x="140938" y="156200"/>
                    <a:pt x="98253" y="300205"/>
                  </a:cubicBezTo>
                  <a:cubicBezTo>
                    <a:pt x="-53256" y="826970"/>
                    <a:pt x="-28865" y="1388446"/>
                    <a:pt x="166737" y="1900670"/>
                  </a:cubicBezTo>
                  <a:cubicBezTo>
                    <a:pt x="222087" y="2042798"/>
                    <a:pt x="360463" y="2165226"/>
                    <a:pt x="455215" y="2171323"/>
                  </a:cubicBezTo>
                  <a:cubicBezTo>
                    <a:pt x="952429" y="2198998"/>
                    <a:pt x="1407426" y="2054994"/>
                    <a:pt x="1845537" y="1842506"/>
                  </a:cubicBezTo>
                  <a:cubicBezTo>
                    <a:pt x="1928563" y="1799820"/>
                    <a:pt x="2009243" y="1673171"/>
                    <a:pt x="2020500" y="1569038"/>
                  </a:cubicBezTo>
                  <a:cubicBezTo>
                    <a:pt x="2023784" y="1531982"/>
                    <a:pt x="2027067" y="1492111"/>
                    <a:pt x="2029413" y="1454116"/>
                  </a:cubicBezTo>
                  <a:cubicBezTo>
                    <a:pt x="1591771" y="1608440"/>
                    <a:pt x="1143809" y="1702723"/>
                    <a:pt x="670987" y="1643151"/>
                  </a:cubicBezTo>
                  <a:lnTo>
                    <a:pt x="670987" y="1643151"/>
                  </a:lnTo>
                  <a:close/>
                </a:path>
              </a:pathLst>
            </a:custGeom>
            <a:solidFill>
              <a:srgbClr val="FFD400"/>
            </a:solidFill>
            <a:ln w="46863" cap="flat">
              <a:noFill/>
              <a:prstDash val="solid"/>
              <a:miter/>
            </a:ln>
          </p:spPr>
          <p:txBody>
            <a:bodyPr rtlCol="0" anchor="ctr"/>
            <a:lstStyle/>
            <a:p>
              <a:endParaRPr lang="en-US" dirty="0"/>
            </a:p>
          </p:txBody>
        </p:sp>
        <p:sp>
          <p:nvSpPr>
            <p:cNvPr id="7" name="Freeform: Shape 6"/>
            <p:cNvSpPr/>
            <p:nvPr/>
          </p:nvSpPr>
          <p:spPr>
            <a:xfrm>
              <a:off x="8794423" y="1779427"/>
              <a:ext cx="730463" cy="703735"/>
            </a:xfrm>
            <a:custGeom>
              <a:avLst/>
              <a:gdLst>
                <a:gd name="connsiteX0" fmla="*/ 1905830 w 1929051"/>
                <a:gd name="connsiteY0" fmla="*/ 587287 h 1858466"/>
                <a:gd name="connsiteX1" fmla="*/ 1844382 w 1929051"/>
                <a:gd name="connsiteY1" fmla="*/ 439999 h 1858466"/>
                <a:gd name="connsiteX2" fmla="*/ 1727583 w 1929051"/>
                <a:gd name="connsiteY2" fmla="*/ 330706 h 1858466"/>
                <a:gd name="connsiteX3" fmla="*/ 337261 w 1929051"/>
                <a:gd name="connsiteY3" fmla="*/ 1888 h 1858466"/>
                <a:gd name="connsiteX4" fmla="*/ 52536 w 1929051"/>
                <a:gd name="connsiteY4" fmla="*/ 255655 h 1858466"/>
                <a:gd name="connsiteX5" fmla="*/ 0 w 1929051"/>
                <a:gd name="connsiteY5" fmla="*/ 404350 h 1858466"/>
                <a:gd name="connsiteX6" fmla="*/ 1352797 w 1929051"/>
                <a:gd name="connsiteY6" fmla="*/ 621060 h 1858466"/>
                <a:gd name="connsiteX7" fmla="*/ 1550744 w 1929051"/>
                <a:gd name="connsiteY7" fmla="*/ 877641 h 1858466"/>
                <a:gd name="connsiteX8" fmla="*/ 1606563 w 1929051"/>
                <a:gd name="connsiteY8" fmla="*/ 1858466 h 1858466"/>
                <a:gd name="connsiteX9" fmla="*/ 1662383 w 1929051"/>
                <a:gd name="connsiteY9" fmla="*/ 1838765 h 1858466"/>
                <a:gd name="connsiteX10" fmla="*/ 1788093 w 1929051"/>
                <a:gd name="connsiteY10" fmla="*/ 1740261 h 1858466"/>
                <a:gd name="connsiteX11" fmla="*/ 1862206 w 1929051"/>
                <a:gd name="connsiteY11" fmla="*/ 1598601 h 1858466"/>
                <a:gd name="connsiteX12" fmla="*/ 1905830 w 1929051"/>
                <a:gd name="connsiteY12" fmla="*/ 587287 h 1858466"/>
                <a:gd name="connsiteX13" fmla="*/ 1905830 w 1929051"/>
                <a:gd name="connsiteY13" fmla="*/ 587287 h 185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51" h="1858466">
                  <a:moveTo>
                    <a:pt x="1905830" y="587287"/>
                  </a:moveTo>
                  <a:cubicBezTo>
                    <a:pt x="1895979" y="534282"/>
                    <a:pt x="1874871" y="484092"/>
                    <a:pt x="1844382" y="439999"/>
                  </a:cubicBezTo>
                  <a:cubicBezTo>
                    <a:pt x="1813423" y="395907"/>
                    <a:pt x="1774021" y="358381"/>
                    <a:pt x="1727583" y="330706"/>
                  </a:cubicBezTo>
                  <a:cubicBezTo>
                    <a:pt x="1288065" y="125254"/>
                    <a:pt x="831660" y="-18282"/>
                    <a:pt x="337261" y="1888"/>
                  </a:cubicBezTo>
                  <a:cubicBezTo>
                    <a:pt x="242978" y="6579"/>
                    <a:pt x="106010" y="121501"/>
                    <a:pt x="52536" y="255655"/>
                  </a:cubicBezTo>
                  <a:cubicBezTo>
                    <a:pt x="33304" y="304438"/>
                    <a:pt x="15010" y="354160"/>
                    <a:pt x="0" y="404350"/>
                  </a:cubicBezTo>
                  <a:cubicBezTo>
                    <a:pt x="472353" y="351345"/>
                    <a:pt x="916562" y="454071"/>
                    <a:pt x="1352797" y="621060"/>
                  </a:cubicBezTo>
                  <a:cubicBezTo>
                    <a:pt x="1439106" y="658117"/>
                    <a:pt x="1530105" y="774915"/>
                    <a:pt x="1550744" y="877641"/>
                  </a:cubicBezTo>
                  <a:cubicBezTo>
                    <a:pt x="1611254" y="1200830"/>
                    <a:pt x="1630486" y="1530586"/>
                    <a:pt x="1606563" y="1858466"/>
                  </a:cubicBezTo>
                  <a:lnTo>
                    <a:pt x="1662383" y="1838765"/>
                  </a:lnTo>
                  <a:cubicBezTo>
                    <a:pt x="1710697" y="1815312"/>
                    <a:pt x="1753851" y="1781539"/>
                    <a:pt x="1788093" y="1740261"/>
                  </a:cubicBezTo>
                  <a:cubicBezTo>
                    <a:pt x="1822805" y="1698982"/>
                    <a:pt x="1847665" y="1650668"/>
                    <a:pt x="1862206" y="1598601"/>
                  </a:cubicBezTo>
                  <a:cubicBezTo>
                    <a:pt x="1933036" y="1266031"/>
                    <a:pt x="1947577" y="924079"/>
                    <a:pt x="1905830" y="587287"/>
                  </a:cubicBezTo>
                  <a:lnTo>
                    <a:pt x="1905830" y="587287"/>
                  </a:lnTo>
                  <a:close/>
                </a:path>
              </a:pathLst>
            </a:custGeom>
            <a:solidFill>
              <a:srgbClr val="ED1B2F"/>
            </a:solidFill>
            <a:ln w="46863" cap="flat">
              <a:noFill/>
              <a:prstDash val="solid"/>
              <a:miter/>
            </a:ln>
          </p:spPr>
          <p:txBody>
            <a:bodyPr rtlCol="0" anchor="ctr"/>
            <a:lstStyle/>
            <a:p>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ppt_x"/>
                                          </p:val>
                                        </p:tav>
                                        <p:tav tm="100000">
                                          <p:val>
                                            <p:strVal val="#ppt_x"/>
                                          </p:val>
                                        </p:tav>
                                      </p:tavLst>
                                    </p:anim>
                                    <p:anim calcmode="lin" valueType="num">
                                      <p:cBhvr additive="base">
                                        <p:cTn id="16" dur="5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8" decel="10000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fill="hold"/>
                                        <p:tgtEl>
                                          <p:spTgt spid="2"/>
                                        </p:tgtEl>
                                        <p:attrNameLst>
                                          <p:attrName>ppt_x</p:attrName>
                                        </p:attrNameLst>
                                      </p:cBhvr>
                                      <p:tavLst>
                                        <p:tav tm="0">
                                          <p:val>
                                            <p:strVal val="0-#ppt_w/2"/>
                                          </p:val>
                                        </p:tav>
                                        <p:tav tm="100000">
                                          <p:val>
                                            <p:strVal val="#ppt_x"/>
                                          </p:val>
                                        </p:tav>
                                      </p:tavLst>
                                    </p:anim>
                                    <p:anim calcmode="lin" valueType="num">
                                      <p:cBhvr additive="base">
                                        <p:cTn id="28" dur="500" fill="hold"/>
                                        <p:tgtEl>
                                          <p:spTgt spid="2"/>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0-#ppt_w/2"/>
                                          </p:val>
                                        </p:tav>
                                        <p:tav tm="100000">
                                          <p:val>
                                            <p:strVal val="#ppt_x"/>
                                          </p:val>
                                        </p:tav>
                                      </p:tavLst>
                                    </p:anim>
                                    <p:anim calcmode="lin" valueType="num">
                                      <p:cBhvr additive="base">
                                        <p:cTn id="32" dur="500" fill="hold"/>
                                        <p:tgtEl>
                                          <p:spTgt spid="3"/>
                                        </p:tgtEl>
                                        <p:attrNameLst>
                                          <p:attrName>ppt_y</p:attrName>
                                        </p:attrNameLst>
                                      </p:cBhvr>
                                      <p:tavLst>
                                        <p:tav tm="0">
                                          <p:val>
                                            <p:strVal val="#ppt_y"/>
                                          </p:val>
                                        </p:tav>
                                        <p:tav tm="100000">
                                          <p:val>
                                            <p:strVal val="#ppt_y"/>
                                          </p:val>
                                        </p:tav>
                                      </p:tavLst>
                                    </p:anim>
                                  </p:childTnLst>
                                </p:cTn>
                              </p:par>
                              <p:par>
                                <p:cTn id="33" presetID="2" presetClass="entr" presetSubtype="2" decel="10000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1+#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par>
                                <p:cTn id="37" presetID="2" presetClass="entr" presetSubtype="2" decel="100000"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additive="base">
                                        <p:cTn id="39" dur="500" fill="hold"/>
                                        <p:tgtEl>
                                          <p:spTgt spid="31"/>
                                        </p:tgtEl>
                                        <p:attrNameLst>
                                          <p:attrName>ppt_x</p:attrName>
                                        </p:attrNameLst>
                                      </p:cBhvr>
                                      <p:tavLst>
                                        <p:tav tm="0">
                                          <p:val>
                                            <p:strVal val="1+#ppt_w/2"/>
                                          </p:val>
                                        </p:tav>
                                        <p:tav tm="100000">
                                          <p:val>
                                            <p:strVal val="#ppt_x"/>
                                          </p:val>
                                        </p:tav>
                                      </p:tavLst>
                                    </p:anim>
                                    <p:anim calcmode="lin" valueType="num">
                                      <p:cBhvr additive="base">
                                        <p:cTn id="40" dur="500" fill="hold"/>
                                        <p:tgtEl>
                                          <p:spTgt spid="31"/>
                                        </p:tgtEl>
                                        <p:attrNameLst>
                                          <p:attrName>ppt_y</p:attrName>
                                        </p:attrNameLst>
                                      </p:cBhvr>
                                      <p:tavLst>
                                        <p:tav tm="0">
                                          <p:val>
                                            <p:strVal val="#ppt_y"/>
                                          </p:val>
                                        </p:tav>
                                        <p:tav tm="100000">
                                          <p:val>
                                            <p:strVal val="#ppt_y"/>
                                          </p:val>
                                        </p:tav>
                                      </p:tavLst>
                                    </p:anim>
                                  </p:childTnLst>
                                </p:cTn>
                              </p:par>
                              <p:par>
                                <p:cTn id="41" presetID="2" presetClass="entr" presetSubtype="2" decel="100000" fill="hold" grpId="0" nodeType="withEffect">
                                  <p:stCondLst>
                                    <p:cond delay="0"/>
                                  </p:stCondLst>
                                  <p:childTnLst>
                                    <p:set>
                                      <p:cBhvr>
                                        <p:cTn id="42" dur="1" fill="hold">
                                          <p:stCondLst>
                                            <p:cond delay="0"/>
                                          </p:stCondLst>
                                        </p:cTn>
                                        <p:tgtEl>
                                          <p:spTgt spid="65"/>
                                        </p:tgtEl>
                                        <p:attrNameLst>
                                          <p:attrName>style.visibility</p:attrName>
                                        </p:attrNameLst>
                                      </p:cBhvr>
                                      <p:to>
                                        <p:strVal val="visible"/>
                                      </p:to>
                                    </p:set>
                                    <p:anim calcmode="lin" valueType="num">
                                      <p:cBhvr additive="base">
                                        <p:cTn id="43" dur="500" fill="hold"/>
                                        <p:tgtEl>
                                          <p:spTgt spid="65"/>
                                        </p:tgtEl>
                                        <p:attrNameLst>
                                          <p:attrName>ppt_x</p:attrName>
                                        </p:attrNameLst>
                                      </p:cBhvr>
                                      <p:tavLst>
                                        <p:tav tm="0">
                                          <p:val>
                                            <p:strVal val="1+#ppt_w/2"/>
                                          </p:val>
                                        </p:tav>
                                        <p:tav tm="100000">
                                          <p:val>
                                            <p:strVal val="#ppt_x"/>
                                          </p:val>
                                        </p:tav>
                                      </p:tavLst>
                                    </p:anim>
                                    <p:anim calcmode="lin" valueType="num">
                                      <p:cBhvr additive="base">
                                        <p:cTn id="44" dur="500" fill="hold"/>
                                        <p:tgtEl>
                                          <p:spTgt spid="65"/>
                                        </p:tgtEl>
                                        <p:attrNameLst>
                                          <p:attrName>ppt_y</p:attrName>
                                        </p:attrNameLst>
                                      </p:cBhvr>
                                      <p:tavLst>
                                        <p:tav tm="0">
                                          <p:val>
                                            <p:strVal val="#ppt_y"/>
                                          </p:val>
                                        </p:tav>
                                        <p:tav tm="100000">
                                          <p:val>
                                            <p:strVal val="#ppt_y"/>
                                          </p:val>
                                        </p:tav>
                                      </p:tavLst>
                                    </p:anim>
                                  </p:childTnLst>
                                </p:cTn>
                              </p:par>
                              <p:par>
                                <p:cTn id="45" presetID="53" presetClass="entr" presetSubtype="16" fill="hold" nodeType="withEffect">
                                  <p:stCondLst>
                                    <p:cond delay="250"/>
                                  </p:stCondLst>
                                  <p:childTnLst>
                                    <p:set>
                                      <p:cBhvr>
                                        <p:cTn id="46" dur="1" fill="hold">
                                          <p:stCondLst>
                                            <p:cond delay="0"/>
                                          </p:stCondLst>
                                        </p:cTn>
                                        <p:tgtEl>
                                          <p:spTgt spid="4"/>
                                        </p:tgtEl>
                                        <p:attrNameLst>
                                          <p:attrName>style.visibility</p:attrName>
                                        </p:attrNameLst>
                                      </p:cBhvr>
                                      <p:to>
                                        <p:strVal val="visible"/>
                                      </p:to>
                                    </p:set>
                                    <p:anim calcmode="lin" valueType="num">
                                      <p:cBhvr>
                                        <p:cTn id="47" dur="300" fill="hold"/>
                                        <p:tgtEl>
                                          <p:spTgt spid="4"/>
                                        </p:tgtEl>
                                        <p:attrNameLst>
                                          <p:attrName>ppt_w</p:attrName>
                                        </p:attrNameLst>
                                      </p:cBhvr>
                                      <p:tavLst>
                                        <p:tav tm="0">
                                          <p:val>
                                            <p:fltVal val="0"/>
                                          </p:val>
                                        </p:tav>
                                        <p:tav tm="100000">
                                          <p:val>
                                            <p:strVal val="#ppt_w"/>
                                          </p:val>
                                        </p:tav>
                                      </p:tavLst>
                                    </p:anim>
                                    <p:anim calcmode="lin" valueType="num">
                                      <p:cBhvr>
                                        <p:cTn id="48" dur="300" fill="hold"/>
                                        <p:tgtEl>
                                          <p:spTgt spid="4"/>
                                        </p:tgtEl>
                                        <p:attrNameLst>
                                          <p:attrName>ppt_h</p:attrName>
                                        </p:attrNameLst>
                                      </p:cBhvr>
                                      <p:tavLst>
                                        <p:tav tm="0">
                                          <p:val>
                                            <p:fltVal val="0"/>
                                          </p:val>
                                        </p:tav>
                                        <p:tav tm="100000">
                                          <p:val>
                                            <p:strVal val="#ppt_h"/>
                                          </p:val>
                                        </p:tav>
                                      </p:tavLst>
                                    </p:anim>
                                    <p:animEffect transition="in" filter="fade">
                                      <p:cBhvr>
                                        <p:cTn id="49" dur="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6" grpId="0" bldLvl="0" animBg="1"/>
      <p:bldP spid="31" grpId="0" bldLvl="0" animBg="1"/>
      <p:bldP spid="17" grpId="0" bldLvl="0" animBg="1"/>
      <p:bldP spid="18" grpId="0" bldLvl="0" animBg="1"/>
      <p:bldP spid="19" grpId="0" bldLvl="0" animBg="1"/>
      <p:bldP spid="20" grpId="0" bldLvl="0" animBg="1"/>
      <p:bldP spid="65" grpId="0"/>
      <p:bldP spid="2" grpId="0" bldLvl="0" animBg="1"/>
      <p:bldP spid="3"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Placeholder 34" descr="A close-up of a building&#10;&#10;Description automatically generated"/>
          <p:cNvPicPr>
            <a:picLocks noGrp="1" noChangeAspect="1"/>
          </p:cNvPicPr>
          <p:nvPr>
            <p:ph type="pic" sz="quarter" idx="10"/>
          </p:nvPr>
        </p:nvPicPr>
        <p:blipFill>
          <a:blip r:embed="rId1" cstate="print">
            <a:alphaModFix amt="25000"/>
            <a:extLst>
              <a:ext uri="{BEBA8EAE-BF5A-486C-A8C5-ECC9F3942E4B}">
                <a14:imgProps xmlns:a14="http://schemas.microsoft.com/office/drawing/2010/main">
                  <a14:imgLayer r:embed="rId2">
                    <a14:imgEffect>
                      <a14:colorTemperature colorTemp="5944"/>
                    </a14:imgEffect>
                    <a14:imgEffect>
                      <a14:saturation sat="0"/>
                    </a14:imgEffect>
                  </a14:imgLayer>
                </a14:imgProps>
              </a:ext>
              <a:ext uri="{28A0092B-C50C-407E-A947-70E740481C1C}">
                <a14:useLocalDpi xmlns:a14="http://schemas.microsoft.com/office/drawing/2010/main" val="0"/>
              </a:ext>
            </a:extLst>
          </a:blip>
          <a:srcRect t="7813" b="7813"/>
          <a:stretch>
            <a:fillRect/>
          </a:stretch>
        </p:blipFill>
        <p:spPr>
          <a:xfrm>
            <a:off x="0" y="0"/>
            <a:ext cx="12188825" cy="6858000"/>
          </a:xfrm>
        </p:spPr>
      </p:pic>
      <p:sp>
        <p:nvSpPr>
          <p:cNvPr id="38" name="Text Placeholder 3"/>
          <p:cNvSpPr txBox="1"/>
          <p:nvPr/>
        </p:nvSpPr>
        <p:spPr>
          <a:xfrm>
            <a:off x="260350" y="240665"/>
            <a:ext cx="4394200" cy="3158490"/>
          </a:xfrm>
          <a:prstGeom prst="rect">
            <a:avLst/>
          </a:prstGeom>
        </p:spPr>
        <p:txBody>
          <a:bodyPr lIns="0" tIns="0" rIns="0" bIns="0" anchor="ctr"/>
          <a:lstStyle>
            <a:lvl1pPr marL="457200" indent="-457200" algn="l" defTabSz="1219200" rtl="0" eaLnBrk="1" latinLnBrk="0" hangingPunct="1">
              <a:spcBef>
                <a:spcPct val="20000"/>
              </a:spcBef>
              <a:buFont typeface="Arial" panose="020B0604020202020204" pitchFamily="34" charset="0"/>
              <a:buChar char="•"/>
              <a:defRPr sz="3600" kern="1200">
                <a:solidFill>
                  <a:schemeClr val="tx1"/>
                </a:solidFill>
                <a:latin typeface="+mj-lt"/>
                <a:ea typeface="+mn-ea"/>
                <a:cs typeface="+mn-cs"/>
              </a:defRPr>
            </a:lvl1pPr>
            <a:lvl2pPr marL="990600" indent="-381000" algn="l" defTabSz="1219200" rtl="0" eaLnBrk="1" latinLnBrk="0" hangingPunct="1">
              <a:spcBef>
                <a:spcPct val="20000"/>
              </a:spcBef>
              <a:buFont typeface="Arial" panose="020B0604020202020204" pitchFamily="34" charset="0"/>
              <a:buChar char="–"/>
              <a:defRPr sz="3200" kern="1200">
                <a:solidFill>
                  <a:schemeClr val="tx1"/>
                </a:solidFill>
                <a:latin typeface="+mj-lt"/>
                <a:ea typeface="+mn-ea"/>
                <a:cs typeface="+mn-cs"/>
              </a:defRPr>
            </a:lvl2pPr>
            <a:lvl3pPr marL="1524000" indent="-304800" algn="l" defTabSz="1219200" rtl="0" eaLnBrk="1" latinLnBrk="0" hangingPunct="1">
              <a:spcBef>
                <a:spcPct val="20000"/>
              </a:spcBef>
              <a:buFont typeface="Arial" panose="020B0604020202020204" pitchFamily="34" charset="0"/>
              <a:buChar char="•"/>
              <a:defRPr sz="2400" kern="1200">
                <a:solidFill>
                  <a:schemeClr val="tx1"/>
                </a:solidFill>
                <a:latin typeface="+mj-lt"/>
                <a:ea typeface="+mn-ea"/>
                <a:cs typeface="+mn-cs"/>
              </a:defRPr>
            </a:lvl3pPr>
            <a:lvl4pPr marL="21329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4pPr>
            <a:lvl5pPr marL="27425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5pPr>
            <a:lvl6pPr marL="33521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17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13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09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a:lstStyle>
          <a:p>
            <a:pPr marL="0" indent="0">
              <a:lnSpc>
                <a:spcPct val="80000"/>
              </a:lnSpc>
              <a:spcBef>
                <a:spcPts val="0"/>
              </a:spcBef>
              <a:buNone/>
            </a:pPr>
            <a:r>
              <a:rPr lang="en-US" altLang="en-US" sz="6600" b="1" dirty="0">
                <a:solidFill>
                  <a:schemeClr val="bg1"/>
                </a:solidFill>
                <a:latin typeface="+mn-lt"/>
                <a:cs typeface="Segoe UI Light" panose="020B0502040204020203" pitchFamily="34" charset="0"/>
              </a:rPr>
              <a:t>7. Implementation Strategy</a:t>
            </a:r>
            <a:endParaRPr lang="en-US" altLang="en-US" sz="6600" b="1" dirty="0">
              <a:solidFill>
                <a:schemeClr val="bg1"/>
              </a:solidFill>
              <a:latin typeface="+mn-lt"/>
              <a:cs typeface="Segoe UI Light" panose="020B0502040204020203" pitchFamily="34" charset="0"/>
            </a:endParaRPr>
          </a:p>
        </p:txBody>
      </p:sp>
      <p:sp>
        <p:nvSpPr>
          <p:cNvPr id="6" name="Freeform: Shape 5"/>
          <p:cNvSpPr/>
          <p:nvPr/>
        </p:nvSpPr>
        <p:spPr>
          <a:xfrm>
            <a:off x="4595152" y="1132314"/>
            <a:ext cx="1119137" cy="1270227"/>
          </a:xfrm>
          <a:custGeom>
            <a:avLst/>
            <a:gdLst>
              <a:gd name="connsiteX0" fmla="*/ 0 w 1338375"/>
              <a:gd name="connsiteY0" fmla="*/ 1519065 h 1519064"/>
              <a:gd name="connsiteX1" fmla="*/ 0 w 1338375"/>
              <a:gd name="connsiteY1" fmla="*/ 795728 h 1519064"/>
              <a:gd name="connsiteX2" fmla="*/ 1338375 w 1338375"/>
              <a:gd name="connsiteY2" fmla="*/ 0 h 1519064"/>
              <a:gd name="connsiteX3" fmla="*/ 904412 w 1338375"/>
              <a:gd name="connsiteY3" fmla="*/ 1229691 h 1519064"/>
            </a:gdLst>
            <a:ahLst/>
            <a:cxnLst>
              <a:cxn ang="0">
                <a:pos x="connsiteX0" y="connsiteY0"/>
              </a:cxn>
              <a:cxn ang="0">
                <a:pos x="connsiteX1" y="connsiteY1"/>
              </a:cxn>
              <a:cxn ang="0">
                <a:pos x="connsiteX2" y="connsiteY2"/>
              </a:cxn>
              <a:cxn ang="0">
                <a:pos x="connsiteX3" y="connsiteY3"/>
              </a:cxn>
            </a:cxnLst>
            <a:rect l="l" t="t" r="r" b="b"/>
            <a:pathLst>
              <a:path w="1338375" h="1519064">
                <a:moveTo>
                  <a:pt x="0" y="1519065"/>
                </a:moveTo>
                <a:lnTo>
                  <a:pt x="0" y="795728"/>
                </a:lnTo>
                <a:lnTo>
                  <a:pt x="1338375" y="0"/>
                </a:lnTo>
                <a:lnTo>
                  <a:pt x="904412" y="1229691"/>
                </a:lnTo>
                <a:close/>
              </a:path>
            </a:pathLst>
          </a:custGeom>
          <a:solidFill>
            <a:schemeClr val="accent5">
              <a:lumMod val="75000"/>
            </a:schemeClr>
          </a:solidFill>
          <a:ln w="19293" cap="flat">
            <a:noFill/>
            <a:prstDash val="solid"/>
            <a:miter/>
          </a:ln>
        </p:spPr>
        <p:txBody>
          <a:bodyPr rtlCol="0" anchor="ctr"/>
          <a:lstStyle/>
          <a:p>
            <a:endParaRPr lang="en-US"/>
          </a:p>
        </p:txBody>
      </p:sp>
      <p:sp>
        <p:nvSpPr>
          <p:cNvPr id="31" name="Freeform: Shape 30"/>
          <p:cNvSpPr/>
          <p:nvPr/>
        </p:nvSpPr>
        <p:spPr>
          <a:xfrm>
            <a:off x="3718149" y="1"/>
            <a:ext cx="8470676" cy="6858000"/>
          </a:xfrm>
          <a:custGeom>
            <a:avLst/>
            <a:gdLst>
              <a:gd name="connsiteX0" fmla="*/ 8470676 w 8470676"/>
              <a:gd name="connsiteY0" fmla="*/ 0 h 6858000"/>
              <a:gd name="connsiteX1" fmla="*/ 8470676 w 8470676"/>
              <a:gd name="connsiteY1" fmla="*/ 6858000 h 6858000"/>
              <a:gd name="connsiteX2" fmla="*/ 0 w 8470676"/>
              <a:gd name="connsiteY2" fmla="*/ 6858000 h 6858000"/>
              <a:gd name="connsiteX3" fmla="*/ 0 w 8470676"/>
              <a:gd name="connsiteY3" fmla="*/ 2629703 h 6858000"/>
              <a:gd name="connsiteX4" fmla="*/ 4468742 w 847067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0676" h="6858000">
                <a:moveTo>
                  <a:pt x="8470676" y="0"/>
                </a:moveTo>
                <a:lnTo>
                  <a:pt x="8470676" y="6858000"/>
                </a:lnTo>
                <a:lnTo>
                  <a:pt x="0" y="6858000"/>
                </a:lnTo>
                <a:lnTo>
                  <a:pt x="0" y="2629703"/>
                </a:lnTo>
                <a:lnTo>
                  <a:pt x="4468742"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p:cNvSpPr/>
          <p:nvPr/>
        </p:nvSpPr>
        <p:spPr>
          <a:xfrm>
            <a:off x="4595152" y="1132314"/>
            <a:ext cx="1119137" cy="1270227"/>
          </a:xfrm>
          <a:custGeom>
            <a:avLst/>
            <a:gdLst>
              <a:gd name="connsiteX0" fmla="*/ 0 w 1338375"/>
              <a:gd name="connsiteY0" fmla="*/ 795728 h 1519064"/>
              <a:gd name="connsiteX1" fmla="*/ 1338375 w 1338375"/>
              <a:gd name="connsiteY1" fmla="*/ 0 h 1519064"/>
              <a:gd name="connsiteX2" fmla="*/ 1338375 w 1338375"/>
              <a:gd name="connsiteY2" fmla="*/ 1519065 h 1519064"/>
            </a:gdLst>
            <a:ahLst/>
            <a:cxnLst>
              <a:cxn ang="0">
                <a:pos x="connsiteX0" y="connsiteY0"/>
              </a:cxn>
              <a:cxn ang="0">
                <a:pos x="connsiteX1" y="connsiteY1"/>
              </a:cxn>
              <a:cxn ang="0">
                <a:pos x="connsiteX2" y="connsiteY2"/>
              </a:cxn>
            </a:cxnLst>
            <a:rect l="l" t="t" r="r" b="b"/>
            <a:pathLst>
              <a:path w="1338375" h="1519064">
                <a:moveTo>
                  <a:pt x="0" y="795728"/>
                </a:moveTo>
                <a:lnTo>
                  <a:pt x="1338375" y="0"/>
                </a:lnTo>
                <a:lnTo>
                  <a:pt x="1338375" y="1519065"/>
                </a:lnTo>
                <a:close/>
              </a:path>
            </a:pathLst>
          </a:custGeom>
          <a:solidFill>
            <a:schemeClr val="accent5"/>
          </a:solidFill>
          <a:ln w="19293" cap="flat">
            <a:noFill/>
            <a:prstDash val="solid"/>
            <a:miter/>
          </a:ln>
        </p:spPr>
        <p:txBody>
          <a:bodyPr rtlCol="0" anchor="ctr"/>
          <a:lstStyle/>
          <a:p>
            <a:endParaRPr lang="en-US"/>
          </a:p>
        </p:txBody>
      </p:sp>
      <p:sp>
        <p:nvSpPr>
          <p:cNvPr id="18" name="Freeform: Shape 17"/>
          <p:cNvSpPr/>
          <p:nvPr/>
        </p:nvSpPr>
        <p:spPr>
          <a:xfrm>
            <a:off x="5878388" y="260648"/>
            <a:ext cx="820829" cy="946738"/>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solidFill>
            <a:schemeClr val="accent5"/>
          </a:solidFill>
          <a:ln w="19293" cap="flat">
            <a:noFill/>
            <a:prstDash val="solid"/>
            <a:miter/>
          </a:ln>
        </p:spPr>
        <p:txBody>
          <a:bodyPr rtlCol="0" anchor="ctr"/>
          <a:lstStyle/>
          <a:p>
            <a:endParaRPr lang="en-US"/>
          </a:p>
        </p:txBody>
      </p:sp>
      <p:sp>
        <p:nvSpPr>
          <p:cNvPr id="19" name="Freeform: Shape 18"/>
          <p:cNvSpPr/>
          <p:nvPr/>
        </p:nvSpPr>
        <p:spPr>
          <a:xfrm>
            <a:off x="6094412" y="1052736"/>
            <a:ext cx="595223" cy="686556"/>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solidFill>
            <a:schemeClr val="accent5"/>
          </a:solidFill>
          <a:ln w="19293" cap="flat">
            <a:noFill/>
            <a:prstDash val="solid"/>
            <a:miter/>
          </a:ln>
        </p:spPr>
        <p:txBody>
          <a:bodyPr rtlCol="0" anchor="ctr"/>
          <a:lstStyle/>
          <a:p>
            <a:endParaRPr lang="en-US"/>
          </a:p>
        </p:txBody>
      </p:sp>
      <p:sp>
        <p:nvSpPr>
          <p:cNvPr id="20" name="Freeform: Shape 19"/>
          <p:cNvSpPr/>
          <p:nvPr/>
        </p:nvSpPr>
        <p:spPr>
          <a:xfrm>
            <a:off x="6022404" y="1772816"/>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solidFill>
            <a:schemeClr val="accent5"/>
          </a:solidFill>
          <a:ln w="19293" cap="flat">
            <a:noFill/>
            <a:prstDash val="solid"/>
            <a:miter/>
          </a:ln>
        </p:spPr>
        <p:txBody>
          <a:bodyPr rtlCol="0" anchor="ctr"/>
          <a:lstStyle/>
          <a:p>
            <a:endParaRPr lang="en-US"/>
          </a:p>
        </p:txBody>
      </p:sp>
      <p:sp>
        <p:nvSpPr>
          <p:cNvPr id="65" name="TextBox 64"/>
          <p:cNvSpPr txBox="1"/>
          <p:nvPr/>
        </p:nvSpPr>
        <p:spPr>
          <a:xfrm>
            <a:off x="4510405" y="2465705"/>
            <a:ext cx="6872605" cy="4055745"/>
          </a:xfrm>
          <a:prstGeom prst="rect">
            <a:avLst/>
          </a:prstGeom>
          <a:noFill/>
        </p:spPr>
        <p:txBody>
          <a:bodyPr wrap="square" lIns="0" tIns="0" rIns="0" bIns="0" rtlCol="0" anchor="t">
            <a:noAutofit/>
          </a:bodyPr>
          <a:lstStyle/>
          <a:p>
            <a:r>
              <a:rPr lang="en-US" altLang="en-US" sz="2000" b="1" dirty="0">
                <a:solidFill>
                  <a:schemeClr val="tx1">
                    <a:lumMod val="95000"/>
                    <a:lumOff val="5000"/>
                  </a:schemeClr>
                </a:solidFill>
                <a:cs typeface="Arial" panose="020B0604020202020204" pitchFamily="34" charset="0"/>
              </a:rPr>
              <a:t>7.3 Performance Optimization</a:t>
            </a:r>
            <a:endParaRPr lang="en-US" altLang="en-US" sz="20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Global load balancing</a:t>
            </a:r>
            <a:endParaRPr lang="en-US" altLang="en-US" sz="1800"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Container orchestration with Kubernetes</a:t>
            </a:r>
            <a:endParaRPr lang="en-US" altLang="en-US" sz="1800"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Autoscaling</a:t>
            </a:r>
            <a:endParaRPr lang="en-US" altLang="en-US" sz="1800" dirty="0">
              <a:solidFill>
                <a:schemeClr val="tx1">
                  <a:lumMod val="95000"/>
                  <a:lumOff val="5000"/>
                </a:schemeClr>
              </a:solidFill>
              <a:cs typeface="Arial" panose="020B0604020202020204" pitchFamily="34" charset="0"/>
            </a:endParaRPr>
          </a:p>
          <a:p>
            <a:endParaRPr lang="en-US" altLang="en-US" sz="1800" dirty="0">
              <a:solidFill>
                <a:schemeClr val="tx1">
                  <a:lumMod val="95000"/>
                  <a:lumOff val="5000"/>
                </a:schemeClr>
              </a:solidFill>
              <a:cs typeface="Arial" panose="020B0604020202020204" pitchFamily="34" charset="0"/>
            </a:endParaRPr>
          </a:p>
          <a:p>
            <a:r>
              <a:rPr lang="en-US" altLang="en-US" sz="2000" b="1" dirty="0">
                <a:solidFill>
                  <a:schemeClr val="tx1">
                    <a:lumMod val="95000"/>
                    <a:lumOff val="5000"/>
                  </a:schemeClr>
                </a:solidFill>
                <a:cs typeface="Arial" panose="020B0604020202020204" pitchFamily="34" charset="0"/>
              </a:rPr>
              <a:t>7.4 Scalability Planning</a:t>
            </a:r>
            <a:endParaRPr lang="en-US" altLang="en-US" sz="20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Designed for millions of simultaneous users.</a:t>
            </a:r>
            <a:endParaRPr lang="en-US" altLang="en-US" sz="1800" dirty="0">
              <a:solidFill>
                <a:schemeClr val="tx1">
                  <a:lumMod val="95000"/>
                  <a:lumOff val="5000"/>
                </a:schemeClr>
              </a:solidFill>
              <a:cs typeface="Arial" panose="020B0604020202020204" pitchFamily="34" charset="0"/>
            </a:endParaRPr>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a:grpSpLocks noChangeAspect="1"/>
          </p:cNvGrpSpPr>
          <p:nvPr/>
        </p:nvGrpSpPr>
        <p:grpSpPr>
          <a:xfrm>
            <a:off x="10790539" y="576264"/>
            <a:ext cx="846586" cy="928356"/>
            <a:chOff x="8634305" y="1779427"/>
            <a:chExt cx="890581" cy="976605"/>
          </a:xfrm>
        </p:grpSpPr>
        <p:sp>
          <p:nvSpPr>
            <p:cNvPr id="5" name="Freeform: Shape 4"/>
            <p:cNvSpPr/>
            <p:nvPr/>
          </p:nvSpPr>
          <p:spPr>
            <a:xfrm>
              <a:off x="8634305" y="1932540"/>
              <a:ext cx="768466" cy="823492"/>
            </a:xfrm>
            <a:custGeom>
              <a:avLst/>
              <a:gdLst>
                <a:gd name="connsiteX0" fmla="*/ 670987 w 2029412"/>
                <a:gd name="connsiteY0" fmla="*/ 1643151 h 2174725"/>
                <a:gd name="connsiteX1" fmla="*/ 409715 w 2029412"/>
                <a:gd name="connsiteY1" fmla="*/ 1366869 h 2174725"/>
                <a:gd name="connsiteX2" fmla="*/ 421911 w 2029412"/>
                <a:gd name="connsiteY2" fmla="*/ 0 h 2174725"/>
                <a:gd name="connsiteX3" fmla="*/ 362339 w 2029412"/>
                <a:gd name="connsiteY3" fmla="*/ 7036 h 2174725"/>
                <a:gd name="connsiteX4" fmla="*/ 98253 w 2029412"/>
                <a:gd name="connsiteY4" fmla="*/ 300205 h 2174725"/>
                <a:gd name="connsiteX5" fmla="*/ 166737 w 2029412"/>
                <a:gd name="connsiteY5" fmla="*/ 1900670 h 2174725"/>
                <a:gd name="connsiteX6" fmla="*/ 455215 w 2029412"/>
                <a:gd name="connsiteY6" fmla="*/ 2171323 h 2174725"/>
                <a:gd name="connsiteX7" fmla="*/ 1845537 w 2029412"/>
                <a:gd name="connsiteY7" fmla="*/ 1842506 h 2174725"/>
                <a:gd name="connsiteX8" fmla="*/ 2020500 w 2029412"/>
                <a:gd name="connsiteY8" fmla="*/ 1569038 h 2174725"/>
                <a:gd name="connsiteX9" fmla="*/ 2029413 w 2029412"/>
                <a:gd name="connsiteY9" fmla="*/ 1454116 h 2174725"/>
                <a:gd name="connsiteX10" fmla="*/ 670987 w 2029412"/>
                <a:gd name="connsiteY10" fmla="*/ 1643151 h 2174725"/>
                <a:gd name="connsiteX11" fmla="*/ 670987 w 2029412"/>
                <a:gd name="connsiteY11" fmla="*/ 1643151 h 217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9412" h="2174725">
                  <a:moveTo>
                    <a:pt x="670987" y="1643151"/>
                  </a:moveTo>
                  <a:cubicBezTo>
                    <a:pt x="577173" y="1630486"/>
                    <a:pt x="450993" y="1504775"/>
                    <a:pt x="409715" y="1366869"/>
                  </a:cubicBezTo>
                  <a:cubicBezTo>
                    <a:pt x="276500" y="920315"/>
                    <a:pt x="280721" y="444209"/>
                    <a:pt x="421911" y="0"/>
                  </a:cubicBezTo>
                  <a:cubicBezTo>
                    <a:pt x="402210" y="2345"/>
                    <a:pt x="382040" y="4691"/>
                    <a:pt x="362339" y="7036"/>
                  </a:cubicBezTo>
                  <a:cubicBezTo>
                    <a:pt x="268056" y="21108"/>
                    <a:pt x="140938" y="156200"/>
                    <a:pt x="98253" y="300205"/>
                  </a:cubicBezTo>
                  <a:cubicBezTo>
                    <a:pt x="-53256" y="826970"/>
                    <a:pt x="-28865" y="1388446"/>
                    <a:pt x="166737" y="1900670"/>
                  </a:cubicBezTo>
                  <a:cubicBezTo>
                    <a:pt x="222087" y="2042798"/>
                    <a:pt x="360463" y="2165226"/>
                    <a:pt x="455215" y="2171323"/>
                  </a:cubicBezTo>
                  <a:cubicBezTo>
                    <a:pt x="952429" y="2198998"/>
                    <a:pt x="1407426" y="2054994"/>
                    <a:pt x="1845537" y="1842506"/>
                  </a:cubicBezTo>
                  <a:cubicBezTo>
                    <a:pt x="1928563" y="1799820"/>
                    <a:pt x="2009243" y="1673171"/>
                    <a:pt x="2020500" y="1569038"/>
                  </a:cubicBezTo>
                  <a:cubicBezTo>
                    <a:pt x="2023784" y="1531982"/>
                    <a:pt x="2027067" y="1492111"/>
                    <a:pt x="2029413" y="1454116"/>
                  </a:cubicBezTo>
                  <a:cubicBezTo>
                    <a:pt x="1591771" y="1608440"/>
                    <a:pt x="1143809" y="1702723"/>
                    <a:pt x="670987" y="1643151"/>
                  </a:cubicBezTo>
                  <a:lnTo>
                    <a:pt x="670987" y="1643151"/>
                  </a:lnTo>
                  <a:close/>
                </a:path>
              </a:pathLst>
            </a:custGeom>
            <a:solidFill>
              <a:srgbClr val="FFD400"/>
            </a:solidFill>
            <a:ln w="46863" cap="flat">
              <a:noFill/>
              <a:prstDash val="solid"/>
              <a:miter/>
            </a:ln>
          </p:spPr>
          <p:txBody>
            <a:bodyPr rtlCol="0" anchor="ctr"/>
            <a:lstStyle/>
            <a:p>
              <a:endParaRPr lang="en-US" dirty="0"/>
            </a:p>
          </p:txBody>
        </p:sp>
        <p:sp>
          <p:nvSpPr>
            <p:cNvPr id="7" name="Freeform: Shape 6"/>
            <p:cNvSpPr/>
            <p:nvPr/>
          </p:nvSpPr>
          <p:spPr>
            <a:xfrm>
              <a:off x="8794423" y="1779427"/>
              <a:ext cx="730463" cy="703735"/>
            </a:xfrm>
            <a:custGeom>
              <a:avLst/>
              <a:gdLst>
                <a:gd name="connsiteX0" fmla="*/ 1905830 w 1929051"/>
                <a:gd name="connsiteY0" fmla="*/ 587287 h 1858466"/>
                <a:gd name="connsiteX1" fmla="*/ 1844382 w 1929051"/>
                <a:gd name="connsiteY1" fmla="*/ 439999 h 1858466"/>
                <a:gd name="connsiteX2" fmla="*/ 1727583 w 1929051"/>
                <a:gd name="connsiteY2" fmla="*/ 330706 h 1858466"/>
                <a:gd name="connsiteX3" fmla="*/ 337261 w 1929051"/>
                <a:gd name="connsiteY3" fmla="*/ 1888 h 1858466"/>
                <a:gd name="connsiteX4" fmla="*/ 52536 w 1929051"/>
                <a:gd name="connsiteY4" fmla="*/ 255655 h 1858466"/>
                <a:gd name="connsiteX5" fmla="*/ 0 w 1929051"/>
                <a:gd name="connsiteY5" fmla="*/ 404350 h 1858466"/>
                <a:gd name="connsiteX6" fmla="*/ 1352797 w 1929051"/>
                <a:gd name="connsiteY6" fmla="*/ 621060 h 1858466"/>
                <a:gd name="connsiteX7" fmla="*/ 1550744 w 1929051"/>
                <a:gd name="connsiteY7" fmla="*/ 877641 h 1858466"/>
                <a:gd name="connsiteX8" fmla="*/ 1606563 w 1929051"/>
                <a:gd name="connsiteY8" fmla="*/ 1858466 h 1858466"/>
                <a:gd name="connsiteX9" fmla="*/ 1662383 w 1929051"/>
                <a:gd name="connsiteY9" fmla="*/ 1838765 h 1858466"/>
                <a:gd name="connsiteX10" fmla="*/ 1788093 w 1929051"/>
                <a:gd name="connsiteY10" fmla="*/ 1740261 h 1858466"/>
                <a:gd name="connsiteX11" fmla="*/ 1862206 w 1929051"/>
                <a:gd name="connsiteY11" fmla="*/ 1598601 h 1858466"/>
                <a:gd name="connsiteX12" fmla="*/ 1905830 w 1929051"/>
                <a:gd name="connsiteY12" fmla="*/ 587287 h 1858466"/>
                <a:gd name="connsiteX13" fmla="*/ 1905830 w 1929051"/>
                <a:gd name="connsiteY13" fmla="*/ 587287 h 185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51" h="1858466">
                  <a:moveTo>
                    <a:pt x="1905830" y="587287"/>
                  </a:moveTo>
                  <a:cubicBezTo>
                    <a:pt x="1895979" y="534282"/>
                    <a:pt x="1874871" y="484092"/>
                    <a:pt x="1844382" y="439999"/>
                  </a:cubicBezTo>
                  <a:cubicBezTo>
                    <a:pt x="1813423" y="395907"/>
                    <a:pt x="1774021" y="358381"/>
                    <a:pt x="1727583" y="330706"/>
                  </a:cubicBezTo>
                  <a:cubicBezTo>
                    <a:pt x="1288065" y="125254"/>
                    <a:pt x="831660" y="-18282"/>
                    <a:pt x="337261" y="1888"/>
                  </a:cubicBezTo>
                  <a:cubicBezTo>
                    <a:pt x="242978" y="6579"/>
                    <a:pt x="106010" y="121501"/>
                    <a:pt x="52536" y="255655"/>
                  </a:cubicBezTo>
                  <a:cubicBezTo>
                    <a:pt x="33304" y="304438"/>
                    <a:pt x="15010" y="354160"/>
                    <a:pt x="0" y="404350"/>
                  </a:cubicBezTo>
                  <a:cubicBezTo>
                    <a:pt x="472353" y="351345"/>
                    <a:pt x="916562" y="454071"/>
                    <a:pt x="1352797" y="621060"/>
                  </a:cubicBezTo>
                  <a:cubicBezTo>
                    <a:pt x="1439106" y="658117"/>
                    <a:pt x="1530105" y="774915"/>
                    <a:pt x="1550744" y="877641"/>
                  </a:cubicBezTo>
                  <a:cubicBezTo>
                    <a:pt x="1611254" y="1200830"/>
                    <a:pt x="1630486" y="1530586"/>
                    <a:pt x="1606563" y="1858466"/>
                  </a:cubicBezTo>
                  <a:lnTo>
                    <a:pt x="1662383" y="1838765"/>
                  </a:lnTo>
                  <a:cubicBezTo>
                    <a:pt x="1710697" y="1815312"/>
                    <a:pt x="1753851" y="1781539"/>
                    <a:pt x="1788093" y="1740261"/>
                  </a:cubicBezTo>
                  <a:cubicBezTo>
                    <a:pt x="1822805" y="1698982"/>
                    <a:pt x="1847665" y="1650668"/>
                    <a:pt x="1862206" y="1598601"/>
                  </a:cubicBezTo>
                  <a:cubicBezTo>
                    <a:pt x="1933036" y="1266031"/>
                    <a:pt x="1947577" y="924079"/>
                    <a:pt x="1905830" y="587287"/>
                  </a:cubicBezTo>
                  <a:lnTo>
                    <a:pt x="1905830" y="587287"/>
                  </a:lnTo>
                  <a:close/>
                </a:path>
              </a:pathLst>
            </a:custGeom>
            <a:solidFill>
              <a:srgbClr val="ED1B2F"/>
            </a:solidFill>
            <a:ln w="46863" cap="flat">
              <a:noFill/>
              <a:prstDash val="solid"/>
              <a:miter/>
            </a:ln>
          </p:spPr>
          <p:txBody>
            <a:bodyPr rtlCol="0" anchor="ctr"/>
            <a:lstStyle/>
            <a:p>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ppt_x"/>
                                          </p:val>
                                        </p:tav>
                                        <p:tav tm="100000">
                                          <p:val>
                                            <p:strVal val="#ppt_x"/>
                                          </p:val>
                                        </p:tav>
                                      </p:tavLst>
                                    </p:anim>
                                    <p:anim calcmode="lin" valueType="num">
                                      <p:cBhvr additive="base">
                                        <p:cTn id="16" dur="5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8" decel="10000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fill="hold"/>
                                        <p:tgtEl>
                                          <p:spTgt spid="2"/>
                                        </p:tgtEl>
                                        <p:attrNameLst>
                                          <p:attrName>ppt_x</p:attrName>
                                        </p:attrNameLst>
                                      </p:cBhvr>
                                      <p:tavLst>
                                        <p:tav tm="0">
                                          <p:val>
                                            <p:strVal val="0-#ppt_w/2"/>
                                          </p:val>
                                        </p:tav>
                                        <p:tav tm="100000">
                                          <p:val>
                                            <p:strVal val="#ppt_x"/>
                                          </p:val>
                                        </p:tav>
                                      </p:tavLst>
                                    </p:anim>
                                    <p:anim calcmode="lin" valueType="num">
                                      <p:cBhvr additive="base">
                                        <p:cTn id="28" dur="500" fill="hold"/>
                                        <p:tgtEl>
                                          <p:spTgt spid="2"/>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0-#ppt_w/2"/>
                                          </p:val>
                                        </p:tav>
                                        <p:tav tm="100000">
                                          <p:val>
                                            <p:strVal val="#ppt_x"/>
                                          </p:val>
                                        </p:tav>
                                      </p:tavLst>
                                    </p:anim>
                                    <p:anim calcmode="lin" valueType="num">
                                      <p:cBhvr additive="base">
                                        <p:cTn id="32" dur="500" fill="hold"/>
                                        <p:tgtEl>
                                          <p:spTgt spid="3"/>
                                        </p:tgtEl>
                                        <p:attrNameLst>
                                          <p:attrName>ppt_y</p:attrName>
                                        </p:attrNameLst>
                                      </p:cBhvr>
                                      <p:tavLst>
                                        <p:tav tm="0">
                                          <p:val>
                                            <p:strVal val="#ppt_y"/>
                                          </p:val>
                                        </p:tav>
                                        <p:tav tm="100000">
                                          <p:val>
                                            <p:strVal val="#ppt_y"/>
                                          </p:val>
                                        </p:tav>
                                      </p:tavLst>
                                    </p:anim>
                                  </p:childTnLst>
                                </p:cTn>
                              </p:par>
                              <p:par>
                                <p:cTn id="33" presetID="2" presetClass="entr" presetSubtype="2" decel="10000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1+#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par>
                                <p:cTn id="37" presetID="2" presetClass="entr" presetSubtype="2" decel="100000"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additive="base">
                                        <p:cTn id="39" dur="500" fill="hold"/>
                                        <p:tgtEl>
                                          <p:spTgt spid="31"/>
                                        </p:tgtEl>
                                        <p:attrNameLst>
                                          <p:attrName>ppt_x</p:attrName>
                                        </p:attrNameLst>
                                      </p:cBhvr>
                                      <p:tavLst>
                                        <p:tav tm="0">
                                          <p:val>
                                            <p:strVal val="1+#ppt_w/2"/>
                                          </p:val>
                                        </p:tav>
                                        <p:tav tm="100000">
                                          <p:val>
                                            <p:strVal val="#ppt_x"/>
                                          </p:val>
                                        </p:tav>
                                      </p:tavLst>
                                    </p:anim>
                                    <p:anim calcmode="lin" valueType="num">
                                      <p:cBhvr additive="base">
                                        <p:cTn id="40" dur="500" fill="hold"/>
                                        <p:tgtEl>
                                          <p:spTgt spid="31"/>
                                        </p:tgtEl>
                                        <p:attrNameLst>
                                          <p:attrName>ppt_y</p:attrName>
                                        </p:attrNameLst>
                                      </p:cBhvr>
                                      <p:tavLst>
                                        <p:tav tm="0">
                                          <p:val>
                                            <p:strVal val="#ppt_y"/>
                                          </p:val>
                                        </p:tav>
                                        <p:tav tm="100000">
                                          <p:val>
                                            <p:strVal val="#ppt_y"/>
                                          </p:val>
                                        </p:tav>
                                      </p:tavLst>
                                    </p:anim>
                                  </p:childTnLst>
                                </p:cTn>
                              </p:par>
                              <p:par>
                                <p:cTn id="41" presetID="2" presetClass="entr" presetSubtype="2" decel="100000" fill="hold" grpId="0" nodeType="withEffect">
                                  <p:stCondLst>
                                    <p:cond delay="0"/>
                                  </p:stCondLst>
                                  <p:childTnLst>
                                    <p:set>
                                      <p:cBhvr>
                                        <p:cTn id="42" dur="1" fill="hold">
                                          <p:stCondLst>
                                            <p:cond delay="0"/>
                                          </p:stCondLst>
                                        </p:cTn>
                                        <p:tgtEl>
                                          <p:spTgt spid="65"/>
                                        </p:tgtEl>
                                        <p:attrNameLst>
                                          <p:attrName>style.visibility</p:attrName>
                                        </p:attrNameLst>
                                      </p:cBhvr>
                                      <p:to>
                                        <p:strVal val="visible"/>
                                      </p:to>
                                    </p:set>
                                    <p:anim calcmode="lin" valueType="num">
                                      <p:cBhvr additive="base">
                                        <p:cTn id="43" dur="500" fill="hold"/>
                                        <p:tgtEl>
                                          <p:spTgt spid="65"/>
                                        </p:tgtEl>
                                        <p:attrNameLst>
                                          <p:attrName>ppt_x</p:attrName>
                                        </p:attrNameLst>
                                      </p:cBhvr>
                                      <p:tavLst>
                                        <p:tav tm="0">
                                          <p:val>
                                            <p:strVal val="1+#ppt_w/2"/>
                                          </p:val>
                                        </p:tav>
                                        <p:tav tm="100000">
                                          <p:val>
                                            <p:strVal val="#ppt_x"/>
                                          </p:val>
                                        </p:tav>
                                      </p:tavLst>
                                    </p:anim>
                                    <p:anim calcmode="lin" valueType="num">
                                      <p:cBhvr additive="base">
                                        <p:cTn id="44" dur="500" fill="hold"/>
                                        <p:tgtEl>
                                          <p:spTgt spid="65"/>
                                        </p:tgtEl>
                                        <p:attrNameLst>
                                          <p:attrName>ppt_y</p:attrName>
                                        </p:attrNameLst>
                                      </p:cBhvr>
                                      <p:tavLst>
                                        <p:tav tm="0">
                                          <p:val>
                                            <p:strVal val="#ppt_y"/>
                                          </p:val>
                                        </p:tav>
                                        <p:tav tm="100000">
                                          <p:val>
                                            <p:strVal val="#ppt_y"/>
                                          </p:val>
                                        </p:tav>
                                      </p:tavLst>
                                    </p:anim>
                                  </p:childTnLst>
                                </p:cTn>
                              </p:par>
                              <p:par>
                                <p:cTn id="45" presetID="53" presetClass="entr" presetSubtype="16" fill="hold" nodeType="withEffect">
                                  <p:stCondLst>
                                    <p:cond delay="250"/>
                                  </p:stCondLst>
                                  <p:childTnLst>
                                    <p:set>
                                      <p:cBhvr>
                                        <p:cTn id="46" dur="1" fill="hold">
                                          <p:stCondLst>
                                            <p:cond delay="0"/>
                                          </p:stCondLst>
                                        </p:cTn>
                                        <p:tgtEl>
                                          <p:spTgt spid="4"/>
                                        </p:tgtEl>
                                        <p:attrNameLst>
                                          <p:attrName>style.visibility</p:attrName>
                                        </p:attrNameLst>
                                      </p:cBhvr>
                                      <p:to>
                                        <p:strVal val="visible"/>
                                      </p:to>
                                    </p:set>
                                    <p:anim calcmode="lin" valueType="num">
                                      <p:cBhvr>
                                        <p:cTn id="47" dur="300" fill="hold"/>
                                        <p:tgtEl>
                                          <p:spTgt spid="4"/>
                                        </p:tgtEl>
                                        <p:attrNameLst>
                                          <p:attrName>ppt_w</p:attrName>
                                        </p:attrNameLst>
                                      </p:cBhvr>
                                      <p:tavLst>
                                        <p:tav tm="0">
                                          <p:val>
                                            <p:fltVal val="0"/>
                                          </p:val>
                                        </p:tav>
                                        <p:tav tm="100000">
                                          <p:val>
                                            <p:strVal val="#ppt_w"/>
                                          </p:val>
                                        </p:tav>
                                      </p:tavLst>
                                    </p:anim>
                                    <p:anim calcmode="lin" valueType="num">
                                      <p:cBhvr>
                                        <p:cTn id="48" dur="300" fill="hold"/>
                                        <p:tgtEl>
                                          <p:spTgt spid="4"/>
                                        </p:tgtEl>
                                        <p:attrNameLst>
                                          <p:attrName>ppt_h</p:attrName>
                                        </p:attrNameLst>
                                      </p:cBhvr>
                                      <p:tavLst>
                                        <p:tav tm="0">
                                          <p:val>
                                            <p:fltVal val="0"/>
                                          </p:val>
                                        </p:tav>
                                        <p:tav tm="100000">
                                          <p:val>
                                            <p:strVal val="#ppt_h"/>
                                          </p:val>
                                        </p:tav>
                                      </p:tavLst>
                                    </p:anim>
                                    <p:animEffect transition="in" filter="fade">
                                      <p:cBhvr>
                                        <p:cTn id="49" dur="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6" grpId="0" bldLvl="0" animBg="1"/>
      <p:bldP spid="31" grpId="0" bldLvl="0" animBg="1"/>
      <p:bldP spid="17" grpId="0" bldLvl="0" animBg="1"/>
      <p:bldP spid="18" grpId="0" bldLvl="0" animBg="1"/>
      <p:bldP spid="19" grpId="0" bldLvl="0" animBg="1"/>
      <p:bldP spid="20" grpId="0" bldLvl="0" animBg="1"/>
      <p:bldP spid="65" grpId="0"/>
      <p:bldP spid="2" grpId="0" bldLvl="0" animBg="1"/>
      <p:bldP spid="3"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Placeholder 34" descr="A close-up of a building&#10;&#10;Description automatically generated"/>
          <p:cNvPicPr>
            <a:picLocks noGrp="1" noChangeAspect="1"/>
          </p:cNvPicPr>
          <p:nvPr>
            <p:ph type="pic" sz="quarter" idx="10"/>
          </p:nvPr>
        </p:nvPicPr>
        <p:blipFill>
          <a:blip r:embed="rId1" cstate="print">
            <a:alphaModFix amt="25000"/>
            <a:extLst>
              <a:ext uri="{BEBA8EAE-BF5A-486C-A8C5-ECC9F3942E4B}">
                <a14:imgProps xmlns:a14="http://schemas.microsoft.com/office/drawing/2010/main">
                  <a14:imgLayer r:embed="rId2">
                    <a14:imgEffect>
                      <a14:colorTemperature colorTemp="5944"/>
                    </a14:imgEffect>
                    <a14:imgEffect>
                      <a14:saturation sat="0"/>
                    </a14:imgEffect>
                  </a14:imgLayer>
                </a14:imgProps>
              </a:ext>
              <a:ext uri="{28A0092B-C50C-407E-A947-70E740481C1C}">
                <a14:useLocalDpi xmlns:a14="http://schemas.microsoft.com/office/drawing/2010/main" val="0"/>
              </a:ext>
            </a:extLst>
          </a:blip>
          <a:srcRect t="7813" b="7813"/>
          <a:stretch>
            <a:fillRect/>
          </a:stretch>
        </p:blipFill>
        <p:spPr>
          <a:xfrm>
            <a:off x="0" y="0"/>
            <a:ext cx="12188825" cy="6858000"/>
          </a:xfrm>
        </p:spPr>
      </p:pic>
      <p:sp>
        <p:nvSpPr>
          <p:cNvPr id="38" name="Text Placeholder 3"/>
          <p:cNvSpPr txBox="1"/>
          <p:nvPr/>
        </p:nvSpPr>
        <p:spPr>
          <a:xfrm>
            <a:off x="260350" y="240665"/>
            <a:ext cx="4394200" cy="3158490"/>
          </a:xfrm>
          <a:prstGeom prst="rect">
            <a:avLst/>
          </a:prstGeom>
        </p:spPr>
        <p:txBody>
          <a:bodyPr lIns="0" tIns="0" rIns="0" bIns="0" anchor="ctr"/>
          <a:lstStyle>
            <a:lvl1pPr marL="457200" indent="-457200" algn="l" defTabSz="1219200" rtl="0" eaLnBrk="1" latinLnBrk="0" hangingPunct="1">
              <a:spcBef>
                <a:spcPct val="20000"/>
              </a:spcBef>
              <a:buFont typeface="Arial" panose="020B0604020202020204" pitchFamily="34" charset="0"/>
              <a:buChar char="•"/>
              <a:defRPr sz="3600" kern="1200">
                <a:solidFill>
                  <a:schemeClr val="tx1"/>
                </a:solidFill>
                <a:latin typeface="+mj-lt"/>
                <a:ea typeface="+mn-ea"/>
                <a:cs typeface="+mn-cs"/>
              </a:defRPr>
            </a:lvl1pPr>
            <a:lvl2pPr marL="990600" indent="-381000" algn="l" defTabSz="1219200" rtl="0" eaLnBrk="1" latinLnBrk="0" hangingPunct="1">
              <a:spcBef>
                <a:spcPct val="20000"/>
              </a:spcBef>
              <a:buFont typeface="Arial" panose="020B0604020202020204" pitchFamily="34" charset="0"/>
              <a:buChar char="–"/>
              <a:defRPr sz="3200" kern="1200">
                <a:solidFill>
                  <a:schemeClr val="tx1"/>
                </a:solidFill>
                <a:latin typeface="+mj-lt"/>
                <a:ea typeface="+mn-ea"/>
                <a:cs typeface="+mn-cs"/>
              </a:defRPr>
            </a:lvl2pPr>
            <a:lvl3pPr marL="1524000" indent="-304800" algn="l" defTabSz="1219200" rtl="0" eaLnBrk="1" latinLnBrk="0" hangingPunct="1">
              <a:spcBef>
                <a:spcPct val="20000"/>
              </a:spcBef>
              <a:buFont typeface="Arial" panose="020B0604020202020204" pitchFamily="34" charset="0"/>
              <a:buChar char="•"/>
              <a:defRPr sz="2400" kern="1200">
                <a:solidFill>
                  <a:schemeClr val="tx1"/>
                </a:solidFill>
                <a:latin typeface="+mj-lt"/>
                <a:ea typeface="+mn-ea"/>
                <a:cs typeface="+mn-cs"/>
              </a:defRPr>
            </a:lvl3pPr>
            <a:lvl4pPr marL="21329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4pPr>
            <a:lvl5pPr marL="27425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5pPr>
            <a:lvl6pPr marL="33521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17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13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09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a:lstStyle>
          <a:p>
            <a:pPr marL="0" indent="0">
              <a:lnSpc>
                <a:spcPct val="80000"/>
              </a:lnSpc>
              <a:spcBef>
                <a:spcPts val="0"/>
              </a:spcBef>
              <a:buNone/>
            </a:pPr>
            <a:r>
              <a:rPr lang="en-US" altLang="en-US" sz="6600" b="1" dirty="0">
                <a:solidFill>
                  <a:schemeClr val="bg1"/>
                </a:solidFill>
                <a:latin typeface="+mn-lt"/>
                <a:cs typeface="Segoe UI Light" panose="020B0502040204020203" pitchFamily="34" charset="0"/>
              </a:rPr>
              <a:t>8. Business Model and Future Expansion</a:t>
            </a:r>
            <a:endParaRPr lang="en-US" altLang="en-US" sz="6600" b="1" dirty="0">
              <a:solidFill>
                <a:schemeClr val="bg1"/>
              </a:solidFill>
              <a:latin typeface="+mn-lt"/>
              <a:cs typeface="Segoe UI Light" panose="020B0502040204020203" pitchFamily="34" charset="0"/>
            </a:endParaRPr>
          </a:p>
        </p:txBody>
      </p:sp>
      <p:sp>
        <p:nvSpPr>
          <p:cNvPr id="6" name="Freeform: Shape 5"/>
          <p:cNvSpPr/>
          <p:nvPr/>
        </p:nvSpPr>
        <p:spPr>
          <a:xfrm>
            <a:off x="4595152" y="1132314"/>
            <a:ext cx="1119137" cy="1270227"/>
          </a:xfrm>
          <a:custGeom>
            <a:avLst/>
            <a:gdLst>
              <a:gd name="connsiteX0" fmla="*/ 0 w 1338375"/>
              <a:gd name="connsiteY0" fmla="*/ 1519065 h 1519064"/>
              <a:gd name="connsiteX1" fmla="*/ 0 w 1338375"/>
              <a:gd name="connsiteY1" fmla="*/ 795728 h 1519064"/>
              <a:gd name="connsiteX2" fmla="*/ 1338375 w 1338375"/>
              <a:gd name="connsiteY2" fmla="*/ 0 h 1519064"/>
              <a:gd name="connsiteX3" fmla="*/ 904412 w 1338375"/>
              <a:gd name="connsiteY3" fmla="*/ 1229691 h 1519064"/>
            </a:gdLst>
            <a:ahLst/>
            <a:cxnLst>
              <a:cxn ang="0">
                <a:pos x="connsiteX0" y="connsiteY0"/>
              </a:cxn>
              <a:cxn ang="0">
                <a:pos x="connsiteX1" y="connsiteY1"/>
              </a:cxn>
              <a:cxn ang="0">
                <a:pos x="connsiteX2" y="connsiteY2"/>
              </a:cxn>
              <a:cxn ang="0">
                <a:pos x="connsiteX3" y="connsiteY3"/>
              </a:cxn>
            </a:cxnLst>
            <a:rect l="l" t="t" r="r" b="b"/>
            <a:pathLst>
              <a:path w="1338375" h="1519064">
                <a:moveTo>
                  <a:pt x="0" y="1519065"/>
                </a:moveTo>
                <a:lnTo>
                  <a:pt x="0" y="795728"/>
                </a:lnTo>
                <a:lnTo>
                  <a:pt x="1338375" y="0"/>
                </a:lnTo>
                <a:lnTo>
                  <a:pt x="904412" y="1229691"/>
                </a:lnTo>
                <a:close/>
              </a:path>
            </a:pathLst>
          </a:custGeom>
          <a:solidFill>
            <a:schemeClr val="accent5">
              <a:lumMod val="75000"/>
            </a:schemeClr>
          </a:solidFill>
          <a:ln w="19293" cap="flat">
            <a:noFill/>
            <a:prstDash val="solid"/>
            <a:miter/>
          </a:ln>
        </p:spPr>
        <p:txBody>
          <a:bodyPr rtlCol="0" anchor="ctr"/>
          <a:lstStyle/>
          <a:p>
            <a:endParaRPr lang="en-US"/>
          </a:p>
        </p:txBody>
      </p:sp>
      <p:sp>
        <p:nvSpPr>
          <p:cNvPr id="31" name="Freeform: Shape 30"/>
          <p:cNvSpPr/>
          <p:nvPr/>
        </p:nvSpPr>
        <p:spPr>
          <a:xfrm>
            <a:off x="3718149" y="1"/>
            <a:ext cx="8470676" cy="6858000"/>
          </a:xfrm>
          <a:custGeom>
            <a:avLst/>
            <a:gdLst>
              <a:gd name="connsiteX0" fmla="*/ 8470676 w 8470676"/>
              <a:gd name="connsiteY0" fmla="*/ 0 h 6858000"/>
              <a:gd name="connsiteX1" fmla="*/ 8470676 w 8470676"/>
              <a:gd name="connsiteY1" fmla="*/ 6858000 h 6858000"/>
              <a:gd name="connsiteX2" fmla="*/ 0 w 8470676"/>
              <a:gd name="connsiteY2" fmla="*/ 6858000 h 6858000"/>
              <a:gd name="connsiteX3" fmla="*/ 0 w 8470676"/>
              <a:gd name="connsiteY3" fmla="*/ 2629703 h 6858000"/>
              <a:gd name="connsiteX4" fmla="*/ 4468742 w 847067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0676" h="6858000">
                <a:moveTo>
                  <a:pt x="8470676" y="0"/>
                </a:moveTo>
                <a:lnTo>
                  <a:pt x="8470676" y="6858000"/>
                </a:lnTo>
                <a:lnTo>
                  <a:pt x="0" y="6858000"/>
                </a:lnTo>
                <a:lnTo>
                  <a:pt x="0" y="2629703"/>
                </a:lnTo>
                <a:lnTo>
                  <a:pt x="4468742"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p:cNvSpPr/>
          <p:nvPr/>
        </p:nvSpPr>
        <p:spPr>
          <a:xfrm>
            <a:off x="4595152" y="1132314"/>
            <a:ext cx="1119137" cy="1270227"/>
          </a:xfrm>
          <a:custGeom>
            <a:avLst/>
            <a:gdLst>
              <a:gd name="connsiteX0" fmla="*/ 0 w 1338375"/>
              <a:gd name="connsiteY0" fmla="*/ 795728 h 1519064"/>
              <a:gd name="connsiteX1" fmla="*/ 1338375 w 1338375"/>
              <a:gd name="connsiteY1" fmla="*/ 0 h 1519064"/>
              <a:gd name="connsiteX2" fmla="*/ 1338375 w 1338375"/>
              <a:gd name="connsiteY2" fmla="*/ 1519065 h 1519064"/>
            </a:gdLst>
            <a:ahLst/>
            <a:cxnLst>
              <a:cxn ang="0">
                <a:pos x="connsiteX0" y="connsiteY0"/>
              </a:cxn>
              <a:cxn ang="0">
                <a:pos x="connsiteX1" y="connsiteY1"/>
              </a:cxn>
              <a:cxn ang="0">
                <a:pos x="connsiteX2" y="connsiteY2"/>
              </a:cxn>
            </a:cxnLst>
            <a:rect l="l" t="t" r="r" b="b"/>
            <a:pathLst>
              <a:path w="1338375" h="1519064">
                <a:moveTo>
                  <a:pt x="0" y="795728"/>
                </a:moveTo>
                <a:lnTo>
                  <a:pt x="1338375" y="0"/>
                </a:lnTo>
                <a:lnTo>
                  <a:pt x="1338375" y="1519065"/>
                </a:lnTo>
                <a:close/>
              </a:path>
            </a:pathLst>
          </a:custGeom>
          <a:solidFill>
            <a:schemeClr val="accent5"/>
          </a:solidFill>
          <a:ln w="19293" cap="flat">
            <a:noFill/>
            <a:prstDash val="solid"/>
            <a:miter/>
          </a:ln>
        </p:spPr>
        <p:txBody>
          <a:bodyPr rtlCol="0" anchor="ctr"/>
          <a:lstStyle/>
          <a:p>
            <a:endParaRPr lang="en-US"/>
          </a:p>
        </p:txBody>
      </p:sp>
      <p:sp>
        <p:nvSpPr>
          <p:cNvPr id="18" name="Freeform: Shape 17"/>
          <p:cNvSpPr/>
          <p:nvPr/>
        </p:nvSpPr>
        <p:spPr>
          <a:xfrm>
            <a:off x="5878388" y="260648"/>
            <a:ext cx="820829" cy="946738"/>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solidFill>
            <a:schemeClr val="accent5"/>
          </a:solidFill>
          <a:ln w="19293" cap="flat">
            <a:noFill/>
            <a:prstDash val="solid"/>
            <a:miter/>
          </a:ln>
        </p:spPr>
        <p:txBody>
          <a:bodyPr rtlCol="0" anchor="ctr"/>
          <a:lstStyle/>
          <a:p>
            <a:endParaRPr lang="en-US"/>
          </a:p>
        </p:txBody>
      </p:sp>
      <p:sp>
        <p:nvSpPr>
          <p:cNvPr id="19" name="Freeform: Shape 18"/>
          <p:cNvSpPr/>
          <p:nvPr/>
        </p:nvSpPr>
        <p:spPr>
          <a:xfrm>
            <a:off x="6094412" y="1052736"/>
            <a:ext cx="595223" cy="686556"/>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solidFill>
            <a:schemeClr val="accent5"/>
          </a:solidFill>
          <a:ln w="19293" cap="flat">
            <a:noFill/>
            <a:prstDash val="solid"/>
            <a:miter/>
          </a:ln>
        </p:spPr>
        <p:txBody>
          <a:bodyPr rtlCol="0" anchor="ctr"/>
          <a:lstStyle/>
          <a:p>
            <a:endParaRPr lang="en-US"/>
          </a:p>
        </p:txBody>
      </p:sp>
      <p:sp>
        <p:nvSpPr>
          <p:cNvPr id="20" name="Freeform: Shape 19"/>
          <p:cNvSpPr/>
          <p:nvPr/>
        </p:nvSpPr>
        <p:spPr>
          <a:xfrm>
            <a:off x="6022404" y="1772816"/>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solidFill>
            <a:schemeClr val="accent5"/>
          </a:solidFill>
          <a:ln w="19293" cap="flat">
            <a:noFill/>
            <a:prstDash val="solid"/>
            <a:miter/>
          </a:ln>
        </p:spPr>
        <p:txBody>
          <a:bodyPr rtlCol="0" anchor="ctr"/>
          <a:lstStyle/>
          <a:p>
            <a:endParaRPr lang="en-US"/>
          </a:p>
        </p:txBody>
      </p:sp>
      <p:sp>
        <p:nvSpPr>
          <p:cNvPr id="65" name="TextBox 64"/>
          <p:cNvSpPr txBox="1"/>
          <p:nvPr/>
        </p:nvSpPr>
        <p:spPr>
          <a:xfrm>
            <a:off x="4648200" y="2564765"/>
            <a:ext cx="6872605" cy="4055745"/>
          </a:xfrm>
          <a:prstGeom prst="rect">
            <a:avLst/>
          </a:prstGeom>
          <a:noFill/>
        </p:spPr>
        <p:txBody>
          <a:bodyPr wrap="square" lIns="0" tIns="0" rIns="0" bIns="0" rtlCol="0" anchor="t">
            <a:noAutofit/>
          </a:bodyPr>
          <a:lstStyle/>
          <a:p>
            <a:r>
              <a:rPr lang="en-US" altLang="en-US" sz="1800" b="1" dirty="0">
                <a:solidFill>
                  <a:schemeClr val="tx1">
                    <a:lumMod val="95000"/>
                    <a:lumOff val="5000"/>
                  </a:schemeClr>
                </a:solidFill>
                <a:cs typeface="Arial" panose="020B0604020202020204" pitchFamily="34" charset="0"/>
              </a:rPr>
              <a:t>8.1 Revenue Streams</a:t>
            </a:r>
            <a:endParaRPr lang="en-US" altLang="en-US" sz="18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Subscriptions (freemium + premium)</a:t>
            </a:r>
            <a:endParaRPr lang="en-US" altLang="en-US" sz="1800"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Ads</a:t>
            </a:r>
            <a:endParaRPr lang="en-US" altLang="en-US" sz="1800"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Artist marketplace fees</a:t>
            </a:r>
            <a:endParaRPr lang="en-US" altLang="en-US" sz="1800"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Licensing of platform technology</a:t>
            </a:r>
            <a:endParaRPr lang="en-US" altLang="en-US" sz="1800" dirty="0">
              <a:solidFill>
                <a:schemeClr val="tx1">
                  <a:lumMod val="95000"/>
                  <a:lumOff val="5000"/>
                </a:schemeClr>
              </a:solidFill>
              <a:cs typeface="Arial" panose="020B0604020202020204" pitchFamily="34" charset="0"/>
            </a:endParaRPr>
          </a:p>
          <a:p>
            <a:endParaRPr lang="en-US" altLang="en-US" sz="1800" dirty="0">
              <a:solidFill>
                <a:schemeClr val="tx1">
                  <a:lumMod val="95000"/>
                  <a:lumOff val="5000"/>
                </a:schemeClr>
              </a:solidFill>
              <a:cs typeface="Arial" panose="020B0604020202020204" pitchFamily="34" charset="0"/>
            </a:endParaRPr>
          </a:p>
          <a:p>
            <a:r>
              <a:rPr lang="en-US" altLang="en-US" sz="1800" b="1" dirty="0">
                <a:solidFill>
                  <a:schemeClr val="tx1">
                    <a:lumMod val="95000"/>
                    <a:lumOff val="5000"/>
                  </a:schemeClr>
                </a:solidFill>
                <a:cs typeface="Arial" panose="020B0604020202020204" pitchFamily="34" charset="0"/>
              </a:rPr>
              <a:t>8.2 Artist Marketplace Integration</a:t>
            </a:r>
            <a:endParaRPr lang="en-US" altLang="en-US" sz="18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Artists upload directly, receive real-time royalty updates..</a:t>
            </a:r>
            <a:endParaRPr lang="en-US" altLang="en-US" sz="1800" dirty="0">
              <a:solidFill>
                <a:schemeClr val="tx1">
                  <a:lumMod val="95000"/>
                  <a:lumOff val="5000"/>
                </a:schemeClr>
              </a:solidFill>
              <a:cs typeface="Arial" panose="020B0604020202020204" pitchFamily="34" charset="0"/>
            </a:endParaRPr>
          </a:p>
          <a:p>
            <a:endParaRPr lang="en-US" altLang="en-US" sz="1800" dirty="0">
              <a:solidFill>
                <a:schemeClr val="tx1">
                  <a:lumMod val="95000"/>
                  <a:lumOff val="5000"/>
                </a:schemeClr>
              </a:solidFill>
              <a:cs typeface="Arial" panose="020B0604020202020204" pitchFamily="34" charset="0"/>
            </a:endParaRPr>
          </a:p>
          <a:p>
            <a:r>
              <a:rPr lang="en-US" altLang="en-US" sz="1800" b="1" dirty="0">
                <a:solidFill>
                  <a:schemeClr val="tx1">
                    <a:lumMod val="95000"/>
                    <a:lumOff val="5000"/>
                  </a:schemeClr>
                </a:solidFill>
                <a:cs typeface="Arial" panose="020B0604020202020204" pitchFamily="34" charset="0"/>
              </a:rPr>
              <a:t>8.3 Global Distributed Deployment</a:t>
            </a:r>
            <a:endParaRPr lang="en-US" altLang="en-US" sz="1800" b="1" dirty="0">
              <a:solidFill>
                <a:schemeClr val="tx1">
                  <a:lumMod val="95000"/>
                  <a:lumOff val="5000"/>
                </a:schemeClr>
              </a:solidFill>
              <a:cs typeface="Arial" panose="020B0604020202020204" pitchFamily="34" charset="0"/>
            </a:endParaRPr>
          </a:p>
          <a:p>
            <a:r>
              <a:rPr lang="en-US" altLang="en-US" sz="1800" dirty="0">
                <a:solidFill>
                  <a:schemeClr val="tx1">
                    <a:lumMod val="95000"/>
                    <a:lumOff val="5000"/>
                  </a:schemeClr>
                </a:solidFill>
                <a:cs typeface="Arial" panose="020B0604020202020204" pitchFamily="34" charset="0"/>
              </a:rPr>
              <a:t>Expansion</a:t>
            </a:r>
            <a:r>
              <a:rPr lang="en-GB" altLang="en-US" sz="1800" dirty="0">
                <a:solidFill>
                  <a:schemeClr val="tx1">
                    <a:lumMod val="95000"/>
                    <a:lumOff val="5000"/>
                  </a:schemeClr>
                </a:solidFill>
                <a:cs typeface="Arial" panose="020B0604020202020204" pitchFamily="34" charset="0"/>
              </a:rPr>
              <a:t> in </a:t>
            </a:r>
            <a:r>
              <a:rPr lang="en-US" altLang="en-US" sz="1800" dirty="0">
                <a:solidFill>
                  <a:schemeClr val="tx1">
                    <a:lumMod val="95000"/>
                    <a:lumOff val="5000"/>
                  </a:schemeClr>
                </a:solidFill>
                <a:cs typeface="Arial" panose="020B0604020202020204" pitchFamily="34" charset="0"/>
              </a:rPr>
              <a:t>Africa</a:t>
            </a:r>
            <a:r>
              <a:rPr lang="en-GB" altLang="en-US" sz="1800" dirty="0">
                <a:solidFill>
                  <a:schemeClr val="tx1">
                    <a:lumMod val="95000"/>
                    <a:lumOff val="5000"/>
                  </a:schemeClr>
                </a:solidFill>
                <a:cs typeface="Arial" panose="020B0604020202020204" pitchFamily="34" charset="0"/>
              </a:rPr>
              <a:t> an if possible </a:t>
            </a:r>
            <a:r>
              <a:rPr lang="en-US" altLang="en-US" sz="1800" dirty="0">
                <a:solidFill>
                  <a:schemeClr val="tx1">
                    <a:lumMod val="95000"/>
                    <a:lumOff val="5000"/>
                  </a:schemeClr>
                </a:solidFill>
                <a:cs typeface="Arial" panose="020B0604020202020204" pitchFamily="34" charset="0"/>
              </a:rPr>
              <a:t>Asia, and Latin America via regional edge nodes.</a:t>
            </a:r>
            <a:endParaRPr lang="en-US" altLang="en-US" sz="1800" dirty="0">
              <a:solidFill>
                <a:schemeClr val="tx1">
                  <a:lumMod val="95000"/>
                  <a:lumOff val="5000"/>
                </a:schemeClr>
              </a:solidFill>
              <a:cs typeface="Arial" panose="020B0604020202020204" pitchFamily="34" charset="0"/>
            </a:endParaRPr>
          </a:p>
          <a:p>
            <a:endParaRPr lang="en-US" altLang="en-US" sz="1800" dirty="0">
              <a:solidFill>
                <a:schemeClr val="tx1">
                  <a:lumMod val="95000"/>
                  <a:lumOff val="5000"/>
                </a:schemeClr>
              </a:solidFill>
              <a:cs typeface="Arial" panose="020B0604020202020204" pitchFamily="34" charset="0"/>
            </a:endParaRPr>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17789983">
            <a:off x="663593" y="5740724"/>
            <a:ext cx="667170" cy="667170"/>
          </a:xfrm>
          <a:prstGeom prst="ellipse">
            <a:avLst/>
          </a:prstGeom>
          <a:noFill/>
          <a:ln w="508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a:grpSpLocks noChangeAspect="1"/>
          </p:cNvGrpSpPr>
          <p:nvPr/>
        </p:nvGrpSpPr>
        <p:grpSpPr>
          <a:xfrm>
            <a:off x="10790539" y="576264"/>
            <a:ext cx="846586" cy="928356"/>
            <a:chOff x="8634305" y="1779427"/>
            <a:chExt cx="890581" cy="976605"/>
          </a:xfrm>
        </p:grpSpPr>
        <p:sp>
          <p:nvSpPr>
            <p:cNvPr id="5" name="Freeform: Shape 4"/>
            <p:cNvSpPr/>
            <p:nvPr/>
          </p:nvSpPr>
          <p:spPr>
            <a:xfrm>
              <a:off x="8634305" y="1932540"/>
              <a:ext cx="768466" cy="823492"/>
            </a:xfrm>
            <a:custGeom>
              <a:avLst/>
              <a:gdLst>
                <a:gd name="connsiteX0" fmla="*/ 670987 w 2029412"/>
                <a:gd name="connsiteY0" fmla="*/ 1643151 h 2174725"/>
                <a:gd name="connsiteX1" fmla="*/ 409715 w 2029412"/>
                <a:gd name="connsiteY1" fmla="*/ 1366869 h 2174725"/>
                <a:gd name="connsiteX2" fmla="*/ 421911 w 2029412"/>
                <a:gd name="connsiteY2" fmla="*/ 0 h 2174725"/>
                <a:gd name="connsiteX3" fmla="*/ 362339 w 2029412"/>
                <a:gd name="connsiteY3" fmla="*/ 7036 h 2174725"/>
                <a:gd name="connsiteX4" fmla="*/ 98253 w 2029412"/>
                <a:gd name="connsiteY4" fmla="*/ 300205 h 2174725"/>
                <a:gd name="connsiteX5" fmla="*/ 166737 w 2029412"/>
                <a:gd name="connsiteY5" fmla="*/ 1900670 h 2174725"/>
                <a:gd name="connsiteX6" fmla="*/ 455215 w 2029412"/>
                <a:gd name="connsiteY6" fmla="*/ 2171323 h 2174725"/>
                <a:gd name="connsiteX7" fmla="*/ 1845537 w 2029412"/>
                <a:gd name="connsiteY7" fmla="*/ 1842506 h 2174725"/>
                <a:gd name="connsiteX8" fmla="*/ 2020500 w 2029412"/>
                <a:gd name="connsiteY8" fmla="*/ 1569038 h 2174725"/>
                <a:gd name="connsiteX9" fmla="*/ 2029413 w 2029412"/>
                <a:gd name="connsiteY9" fmla="*/ 1454116 h 2174725"/>
                <a:gd name="connsiteX10" fmla="*/ 670987 w 2029412"/>
                <a:gd name="connsiteY10" fmla="*/ 1643151 h 2174725"/>
                <a:gd name="connsiteX11" fmla="*/ 670987 w 2029412"/>
                <a:gd name="connsiteY11" fmla="*/ 1643151 h 217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9412" h="2174725">
                  <a:moveTo>
                    <a:pt x="670987" y="1643151"/>
                  </a:moveTo>
                  <a:cubicBezTo>
                    <a:pt x="577173" y="1630486"/>
                    <a:pt x="450993" y="1504775"/>
                    <a:pt x="409715" y="1366869"/>
                  </a:cubicBezTo>
                  <a:cubicBezTo>
                    <a:pt x="276500" y="920315"/>
                    <a:pt x="280721" y="444209"/>
                    <a:pt x="421911" y="0"/>
                  </a:cubicBezTo>
                  <a:cubicBezTo>
                    <a:pt x="402210" y="2345"/>
                    <a:pt x="382040" y="4691"/>
                    <a:pt x="362339" y="7036"/>
                  </a:cubicBezTo>
                  <a:cubicBezTo>
                    <a:pt x="268056" y="21108"/>
                    <a:pt x="140938" y="156200"/>
                    <a:pt x="98253" y="300205"/>
                  </a:cubicBezTo>
                  <a:cubicBezTo>
                    <a:pt x="-53256" y="826970"/>
                    <a:pt x="-28865" y="1388446"/>
                    <a:pt x="166737" y="1900670"/>
                  </a:cubicBezTo>
                  <a:cubicBezTo>
                    <a:pt x="222087" y="2042798"/>
                    <a:pt x="360463" y="2165226"/>
                    <a:pt x="455215" y="2171323"/>
                  </a:cubicBezTo>
                  <a:cubicBezTo>
                    <a:pt x="952429" y="2198998"/>
                    <a:pt x="1407426" y="2054994"/>
                    <a:pt x="1845537" y="1842506"/>
                  </a:cubicBezTo>
                  <a:cubicBezTo>
                    <a:pt x="1928563" y="1799820"/>
                    <a:pt x="2009243" y="1673171"/>
                    <a:pt x="2020500" y="1569038"/>
                  </a:cubicBezTo>
                  <a:cubicBezTo>
                    <a:pt x="2023784" y="1531982"/>
                    <a:pt x="2027067" y="1492111"/>
                    <a:pt x="2029413" y="1454116"/>
                  </a:cubicBezTo>
                  <a:cubicBezTo>
                    <a:pt x="1591771" y="1608440"/>
                    <a:pt x="1143809" y="1702723"/>
                    <a:pt x="670987" y="1643151"/>
                  </a:cubicBezTo>
                  <a:lnTo>
                    <a:pt x="670987" y="1643151"/>
                  </a:lnTo>
                  <a:close/>
                </a:path>
              </a:pathLst>
            </a:custGeom>
            <a:solidFill>
              <a:srgbClr val="FFD400"/>
            </a:solidFill>
            <a:ln w="46863" cap="flat">
              <a:noFill/>
              <a:prstDash val="solid"/>
              <a:miter/>
            </a:ln>
          </p:spPr>
          <p:txBody>
            <a:bodyPr rtlCol="0" anchor="ctr"/>
            <a:lstStyle/>
            <a:p>
              <a:endParaRPr lang="en-US" dirty="0"/>
            </a:p>
          </p:txBody>
        </p:sp>
        <p:sp>
          <p:nvSpPr>
            <p:cNvPr id="7" name="Freeform: Shape 6"/>
            <p:cNvSpPr/>
            <p:nvPr/>
          </p:nvSpPr>
          <p:spPr>
            <a:xfrm>
              <a:off x="8794423" y="1779427"/>
              <a:ext cx="730463" cy="703735"/>
            </a:xfrm>
            <a:custGeom>
              <a:avLst/>
              <a:gdLst>
                <a:gd name="connsiteX0" fmla="*/ 1905830 w 1929051"/>
                <a:gd name="connsiteY0" fmla="*/ 587287 h 1858466"/>
                <a:gd name="connsiteX1" fmla="*/ 1844382 w 1929051"/>
                <a:gd name="connsiteY1" fmla="*/ 439999 h 1858466"/>
                <a:gd name="connsiteX2" fmla="*/ 1727583 w 1929051"/>
                <a:gd name="connsiteY2" fmla="*/ 330706 h 1858466"/>
                <a:gd name="connsiteX3" fmla="*/ 337261 w 1929051"/>
                <a:gd name="connsiteY3" fmla="*/ 1888 h 1858466"/>
                <a:gd name="connsiteX4" fmla="*/ 52536 w 1929051"/>
                <a:gd name="connsiteY4" fmla="*/ 255655 h 1858466"/>
                <a:gd name="connsiteX5" fmla="*/ 0 w 1929051"/>
                <a:gd name="connsiteY5" fmla="*/ 404350 h 1858466"/>
                <a:gd name="connsiteX6" fmla="*/ 1352797 w 1929051"/>
                <a:gd name="connsiteY6" fmla="*/ 621060 h 1858466"/>
                <a:gd name="connsiteX7" fmla="*/ 1550744 w 1929051"/>
                <a:gd name="connsiteY7" fmla="*/ 877641 h 1858466"/>
                <a:gd name="connsiteX8" fmla="*/ 1606563 w 1929051"/>
                <a:gd name="connsiteY8" fmla="*/ 1858466 h 1858466"/>
                <a:gd name="connsiteX9" fmla="*/ 1662383 w 1929051"/>
                <a:gd name="connsiteY9" fmla="*/ 1838765 h 1858466"/>
                <a:gd name="connsiteX10" fmla="*/ 1788093 w 1929051"/>
                <a:gd name="connsiteY10" fmla="*/ 1740261 h 1858466"/>
                <a:gd name="connsiteX11" fmla="*/ 1862206 w 1929051"/>
                <a:gd name="connsiteY11" fmla="*/ 1598601 h 1858466"/>
                <a:gd name="connsiteX12" fmla="*/ 1905830 w 1929051"/>
                <a:gd name="connsiteY12" fmla="*/ 587287 h 1858466"/>
                <a:gd name="connsiteX13" fmla="*/ 1905830 w 1929051"/>
                <a:gd name="connsiteY13" fmla="*/ 587287 h 185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51" h="1858466">
                  <a:moveTo>
                    <a:pt x="1905830" y="587287"/>
                  </a:moveTo>
                  <a:cubicBezTo>
                    <a:pt x="1895979" y="534282"/>
                    <a:pt x="1874871" y="484092"/>
                    <a:pt x="1844382" y="439999"/>
                  </a:cubicBezTo>
                  <a:cubicBezTo>
                    <a:pt x="1813423" y="395907"/>
                    <a:pt x="1774021" y="358381"/>
                    <a:pt x="1727583" y="330706"/>
                  </a:cubicBezTo>
                  <a:cubicBezTo>
                    <a:pt x="1288065" y="125254"/>
                    <a:pt x="831660" y="-18282"/>
                    <a:pt x="337261" y="1888"/>
                  </a:cubicBezTo>
                  <a:cubicBezTo>
                    <a:pt x="242978" y="6579"/>
                    <a:pt x="106010" y="121501"/>
                    <a:pt x="52536" y="255655"/>
                  </a:cubicBezTo>
                  <a:cubicBezTo>
                    <a:pt x="33304" y="304438"/>
                    <a:pt x="15010" y="354160"/>
                    <a:pt x="0" y="404350"/>
                  </a:cubicBezTo>
                  <a:cubicBezTo>
                    <a:pt x="472353" y="351345"/>
                    <a:pt x="916562" y="454071"/>
                    <a:pt x="1352797" y="621060"/>
                  </a:cubicBezTo>
                  <a:cubicBezTo>
                    <a:pt x="1439106" y="658117"/>
                    <a:pt x="1530105" y="774915"/>
                    <a:pt x="1550744" y="877641"/>
                  </a:cubicBezTo>
                  <a:cubicBezTo>
                    <a:pt x="1611254" y="1200830"/>
                    <a:pt x="1630486" y="1530586"/>
                    <a:pt x="1606563" y="1858466"/>
                  </a:cubicBezTo>
                  <a:lnTo>
                    <a:pt x="1662383" y="1838765"/>
                  </a:lnTo>
                  <a:cubicBezTo>
                    <a:pt x="1710697" y="1815312"/>
                    <a:pt x="1753851" y="1781539"/>
                    <a:pt x="1788093" y="1740261"/>
                  </a:cubicBezTo>
                  <a:cubicBezTo>
                    <a:pt x="1822805" y="1698982"/>
                    <a:pt x="1847665" y="1650668"/>
                    <a:pt x="1862206" y="1598601"/>
                  </a:cubicBezTo>
                  <a:cubicBezTo>
                    <a:pt x="1933036" y="1266031"/>
                    <a:pt x="1947577" y="924079"/>
                    <a:pt x="1905830" y="587287"/>
                  </a:cubicBezTo>
                  <a:lnTo>
                    <a:pt x="1905830" y="587287"/>
                  </a:lnTo>
                  <a:close/>
                </a:path>
              </a:pathLst>
            </a:custGeom>
            <a:solidFill>
              <a:srgbClr val="ED1B2F"/>
            </a:solidFill>
            <a:ln w="46863" cap="flat">
              <a:noFill/>
              <a:prstDash val="solid"/>
              <a:miter/>
            </a:ln>
          </p:spPr>
          <p:txBody>
            <a:bodyPr rtlCol="0" anchor="ctr"/>
            <a:lstStyle/>
            <a:p>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ppt_x"/>
                                          </p:val>
                                        </p:tav>
                                        <p:tav tm="100000">
                                          <p:val>
                                            <p:strVal val="#ppt_x"/>
                                          </p:val>
                                        </p:tav>
                                      </p:tavLst>
                                    </p:anim>
                                    <p:anim calcmode="lin" valueType="num">
                                      <p:cBhvr additive="base">
                                        <p:cTn id="16" dur="5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8" decel="10000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fill="hold"/>
                                        <p:tgtEl>
                                          <p:spTgt spid="2"/>
                                        </p:tgtEl>
                                        <p:attrNameLst>
                                          <p:attrName>ppt_x</p:attrName>
                                        </p:attrNameLst>
                                      </p:cBhvr>
                                      <p:tavLst>
                                        <p:tav tm="0">
                                          <p:val>
                                            <p:strVal val="0-#ppt_w/2"/>
                                          </p:val>
                                        </p:tav>
                                        <p:tav tm="100000">
                                          <p:val>
                                            <p:strVal val="#ppt_x"/>
                                          </p:val>
                                        </p:tav>
                                      </p:tavLst>
                                    </p:anim>
                                    <p:anim calcmode="lin" valueType="num">
                                      <p:cBhvr additive="base">
                                        <p:cTn id="28" dur="500" fill="hold"/>
                                        <p:tgtEl>
                                          <p:spTgt spid="2"/>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0-#ppt_w/2"/>
                                          </p:val>
                                        </p:tav>
                                        <p:tav tm="100000">
                                          <p:val>
                                            <p:strVal val="#ppt_x"/>
                                          </p:val>
                                        </p:tav>
                                      </p:tavLst>
                                    </p:anim>
                                    <p:anim calcmode="lin" valueType="num">
                                      <p:cBhvr additive="base">
                                        <p:cTn id="32" dur="500" fill="hold"/>
                                        <p:tgtEl>
                                          <p:spTgt spid="3"/>
                                        </p:tgtEl>
                                        <p:attrNameLst>
                                          <p:attrName>ppt_y</p:attrName>
                                        </p:attrNameLst>
                                      </p:cBhvr>
                                      <p:tavLst>
                                        <p:tav tm="0">
                                          <p:val>
                                            <p:strVal val="#ppt_y"/>
                                          </p:val>
                                        </p:tav>
                                        <p:tav tm="100000">
                                          <p:val>
                                            <p:strVal val="#ppt_y"/>
                                          </p:val>
                                        </p:tav>
                                      </p:tavLst>
                                    </p:anim>
                                  </p:childTnLst>
                                </p:cTn>
                              </p:par>
                              <p:par>
                                <p:cTn id="33" presetID="2" presetClass="entr" presetSubtype="2" decel="10000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1+#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par>
                                <p:cTn id="37" presetID="2" presetClass="entr" presetSubtype="2" decel="100000"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additive="base">
                                        <p:cTn id="39" dur="500" fill="hold"/>
                                        <p:tgtEl>
                                          <p:spTgt spid="31"/>
                                        </p:tgtEl>
                                        <p:attrNameLst>
                                          <p:attrName>ppt_x</p:attrName>
                                        </p:attrNameLst>
                                      </p:cBhvr>
                                      <p:tavLst>
                                        <p:tav tm="0">
                                          <p:val>
                                            <p:strVal val="1+#ppt_w/2"/>
                                          </p:val>
                                        </p:tav>
                                        <p:tav tm="100000">
                                          <p:val>
                                            <p:strVal val="#ppt_x"/>
                                          </p:val>
                                        </p:tav>
                                      </p:tavLst>
                                    </p:anim>
                                    <p:anim calcmode="lin" valueType="num">
                                      <p:cBhvr additive="base">
                                        <p:cTn id="40" dur="500" fill="hold"/>
                                        <p:tgtEl>
                                          <p:spTgt spid="31"/>
                                        </p:tgtEl>
                                        <p:attrNameLst>
                                          <p:attrName>ppt_y</p:attrName>
                                        </p:attrNameLst>
                                      </p:cBhvr>
                                      <p:tavLst>
                                        <p:tav tm="0">
                                          <p:val>
                                            <p:strVal val="#ppt_y"/>
                                          </p:val>
                                        </p:tav>
                                        <p:tav tm="100000">
                                          <p:val>
                                            <p:strVal val="#ppt_y"/>
                                          </p:val>
                                        </p:tav>
                                      </p:tavLst>
                                    </p:anim>
                                  </p:childTnLst>
                                </p:cTn>
                              </p:par>
                              <p:par>
                                <p:cTn id="41" presetID="2" presetClass="entr" presetSubtype="2" decel="100000" fill="hold" grpId="0" nodeType="withEffect">
                                  <p:stCondLst>
                                    <p:cond delay="0"/>
                                  </p:stCondLst>
                                  <p:childTnLst>
                                    <p:set>
                                      <p:cBhvr>
                                        <p:cTn id="42" dur="1" fill="hold">
                                          <p:stCondLst>
                                            <p:cond delay="0"/>
                                          </p:stCondLst>
                                        </p:cTn>
                                        <p:tgtEl>
                                          <p:spTgt spid="65"/>
                                        </p:tgtEl>
                                        <p:attrNameLst>
                                          <p:attrName>style.visibility</p:attrName>
                                        </p:attrNameLst>
                                      </p:cBhvr>
                                      <p:to>
                                        <p:strVal val="visible"/>
                                      </p:to>
                                    </p:set>
                                    <p:anim calcmode="lin" valueType="num">
                                      <p:cBhvr additive="base">
                                        <p:cTn id="43" dur="500" fill="hold"/>
                                        <p:tgtEl>
                                          <p:spTgt spid="65"/>
                                        </p:tgtEl>
                                        <p:attrNameLst>
                                          <p:attrName>ppt_x</p:attrName>
                                        </p:attrNameLst>
                                      </p:cBhvr>
                                      <p:tavLst>
                                        <p:tav tm="0">
                                          <p:val>
                                            <p:strVal val="1+#ppt_w/2"/>
                                          </p:val>
                                        </p:tav>
                                        <p:tav tm="100000">
                                          <p:val>
                                            <p:strVal val="#ppt_x"/>
                                          </p:val>
                                        </p:tav>
                                      </p:tavLst>
                                    </p:anim>
                                    <p:anim calcmode="lin" valueType="num">
                                      <p:cBhvr additive="base">
                                        <p:cTn id="44" dur="500" fill="hold"/>
                                        <p:tgtEl>
                                          <p:spTgt spid="65"/>
                                        </p:tgtEl>
                                        <p:attrNameLst>
                                          <p:attrName>ppt_y</p:attrName>
                                        </p:attrNameLst>
                                      </p:cBhvr>
                                      <p:tavLst>
                                        <p:tav tm="0">
                                          <p:val>
                                            <p:strVal val="#ppt_y"/>
                                          </p:val>
                                        </p:tav>
                                        <p:tav tm="100000">
                                          <p:val>
                                            <p:strVal val="#ppt_y"/>
                                          </p:val>
                                        </p:tav>
                                      </p:tavLst>
                                    </p:anim>
                                  </p:childTnLst>
                                </p:cTn>
                              </p:par>
                              <p:par>
                                <p:cTn id="45" presetID="53" presetClass="entr" presetSubtype="16" fill="hold" nodeType="withEffect">
                                  <p:stCondLst>
                                    <p:cond delay="250"/>
                                  </p:stCondLst>
                                  <p:childTnLst>
                                    <p:set>
                                      <p:cBhvr>
                                        <p:cTn id="46" dur="1" fill="hold">
                                          <p:stCondLst>
                                            <p:cond delay="0"/>
                                          </p:stCondLst>
                                        </p:cTn>
                                        <p:tgtEl>
                                          <p:spTgt spid="4"/>
                                        </p:tgtEl>
                                        <p:attrNameLst>
                                          <p:attrName>style.visibility</p:attrName>
                                        </p:attrNameLst>
                                      </p:cBhvr>
                                      <p:to>
                                        <p:strVal val="visible"/>
                                      </p:to>
                                    </p:set>
                                    <p:anim calcmode="lin" valueType="num">
                                      <p:cBhvr>
                                        <p:cTn id="47" dur="300" fill="hold"/>
                                        <p:tgtEl>
                                          <p:spTgt spid="4"/>
                                        </p:tgtEl>
                                        <p:attrNameLst>
                                          <p:attrName>ppt_w</p:attrName>
                                        </p:attrNameLst>
                                      </p:cBhvr>
                                      <p:tavLst>
                                        <p:tav tm="0">
                                          <p:val>
                                            <p:fltVal val="0"/>
                                          </p:val>
                                        </p:tav>
                                        <p:tav tm="100000">
                                          <p:val>
                                            <p:strVal val="#ppt_w"/>
                                          </p:val>
                                        </p:tav>
                                      </p:tavLst>
                                    </p:anim>
                                    <p:anim calcmode="lin" valueType="num">
                                      <p:cBhvr>
                                        <p:cTn id="48" dur="300" fill="hold"/>
                                        <p:tgtEl>
                                          <p:spTgt spid="4"/>
                                        </p:tgtEl>
                                        <p:attrNameLst>
                                          <p:attrName>ppt_h</p:attrName>
                                        </p:attrNameLst>
                                      </p:cBhvr>
                                      <p:tavLst>
                                        <p:tav tm="0">
                                          <p:val>
                                            <p:fltVal val="0"/>
                                          </p:val>
                                        </p:tav>
                                        <p:tav tm="100000">
                                          <p:val>
                                            <p:strVal val="#ppt_h"/>
                                          </p:val>
                                        </p:tav>
                                      </p:tavLst>
                                    </p:anim>
                                    <p:animEffect transition="in" filter="fade">
                                      <p:cBhvr>
                                        <p:cTn id="49" dur="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6" grpId="0" bldLvl="0" animBg="1"/>
      <p:bldP spid="31" grpId="0" bldLvl="0" animBg="1"/>
      <p:bldP spid="17" grpId="0" bldLvl="0" animBg="1"/>
      <p:bldP spid="18" grpId="0" bldLvl="0" animBg="1"/>
      <p:bldP spid="19" grpId="0" bldLvl="0" animBg="1"/>
      <p:bldP spid="20" grpId="0" bldLvl="0" animBg="1"/>
      <p:bldP spid="65" grpId="0"/>
      <p:bldP spid="2" grpId="0" bldLvl="0" animBg="1"/>
      <p:bldP spid="3"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1664970" y="940435"/>
            <a:ext cx="7886065" cy="3982085"/>
          </a:xfrm>
          <a:prstGeom prst="rect">
            <a:avLst/>
          </a:prstGeom>
          <a:noFill/>
        </p:spPr>
        <p:txBody>
          <a:bodyPr wrap="square" rtlCol="0">
            <a:noAutofit/>
          </a:bodyPr>
          <a:p>
            <a:r>
              <a:rPr lang="en-US" altLang="en-US" b="1">
                <a:solidFill>
                  <a:schemeClr val="bg1"/>
                </a:solidFill>
              </a:rPr>
              <a:t>9. Conclusion</a:t>
            </a:r>
            <a:endParaRPr lang="en-US" altLang="en-US" b="1">
              <a:solidFill>
                <a:schemeClr val="bg1"/>
              </a:solidFill>
            </a:endParaRPr>
          </a:p>
          <a:p>
            <a:r>
              <a:rPr lang="en-US" altLang="en-US" sz="2000">
                <a:solidFill>
                  <a:schemeClr val="bg1"/>
                </a:solidFill>
              </a:rPr>
              <a:t>TRACE-MUSIC demonstrates a viable, innovative, and technically advanced distributed cloud-based music streaming platform. By combining decentralized cloud infrastructure, edge optimization, blockchain-enabled licensing, and AI-driven personalization, TRACE-MUSIC solves major limitations of existing platforms. Its scalable architecture, strong business model, and technological innovations make it a competitive next-generation streaming solution.</a:t>
            </a:r>
            <a:endParaRPr lang="en-US" altLang="en-US" sz="200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8755"/>
            <a:ext cx="10970260" cy="678815"/>
          </a:xfrm>
        </p:spPr>
        <p:txBody>
          <a:bodyPr/>
          <a:lstStyle/>
          <a:p>
            <a:r>
              <a:rPr lang="en-US" altLang="en-US" dirty="0"/>
              <a:t>Table of Contents</a:t>
            </a:r>
            <a:endParaRPr lang="en-US" altLang="en-US" dirty="0"/>
          </a:p>
        </p:txBody>
      </p:sp>
      <p:sp>
        <p:nvSpPr>
          <p:cNvPr id="18" name="Oval 17"/>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848995" y="2439670"/>
            <a:ext cx="2476500" cy="654685"/>
          </a:xfrm>
          <a:prstGeom prst="rect">
            <a:avLst/>
          </a:prstGeom>
          <a:noFill/>
        </p:spPr>
        <p:txBody>
          <a:bodyPr wrap="square" lIns="0" tIns="0" rIns="0" bIns="0" rtlCol="0" anchor="t">
            <a:noAutofit/>
          </a:bodyPr>
          <a:lstStyle/>
          <a:p>
            <a:pPr algn="r">
              <a:defRPr/>
            </a:pPr>
            <a:r>
              <a:rPr lang="en-US" sz="1600" kern="0" dirty="0">
                <a:solidFill>
                  <a:schemeClr val="tx1">
                    <a:lumMod val="95000"/>
                    <a:lumOff val="5000"/>
                  </a:schemeClr>
                </a:solidFill>
                <a:ea typeface="Open Sans" pitchFamily="34" charset="0"/>
                <a:cs typeface="Open Sans" pitchFamily="34" charset="0"/>
              </a:rPr>
              <a:t>. </a:t>
            </a:r>
            <a:endParaRPr lang="en-US" sz="1600" kern="0" dirty="0">
              <a:solidFill>
                <a:schemeClr val="tx1">
                  <a:lumMod val="95000"/>
                  <a:lumOff val="5000"/>
                </a:schemeClr>
              </a:solidFill>
              <a:ea typeface="Open Sans" pitchFamily="34" charset="0"/>
              <a:cs typeface="Open Sans" pitchFamily="34" charset="0"/>
            </a:endParaRPr>
          </a:p>
        </p:txBody>
      </p:sp>
      <p:sp>
        <p:nvSpPr>
          <p:cNvPr id="35" name="TextBox 34"/>
          <p:cNvSpPr txBox="1"/>
          <p:nvPr/>
        </p:nvSpPr>
        <p:spPr>
          <a:xfrm>
            <a:off x="400050" y="877570"/>
            <a:ext cx="10939145" cy="5481955"/>
          </a:xfrm>
          <a:prstGeom prst="rect">
            <a:avLst/>
          </a:prstGeom>
          <a:noFill/>
        </p:spPr>
        <p:txBody>
          <a:bodyPr wrap="square" lIns="0" tIns="0" rIns="0" bIns="0" rtlCol="0" anchor="t">
            <a:noAutofit/>
          </a:bodyPr>
          <a:lstStyle/>
          <a:p>
            <a:pPr>
              <a:defRPr/>
            </a:pPr>
            <a:r>
              <a:rPr lang="en-US" altLang="en-US" sz="2000" b="1" kern="0" dirty="0">
                <a:solidFill>
                  <a:schemeClr val="tx1">
                    <a:lumMod val="95000"/>
                    <a:lumOff val="5000"/>
                  </a:schemeClr>
                </a:solidFill>
                <a:ea typeface="Open Sans" pitchFamily="34" charset="0"/>
                <a:cs typeface="Open Sans" pitchFamily="34" charset="0"/>
              </a:rPr>
              <a:t>1.Introduction</a:t>
            </a:r>
            <a:endParaRPr lang="en-US" altLang="en-US" sz="2000" b="1" kern="0" dirty="0">
              <a:solidFill>
                <a:schemeClr val="tx1">
                  <a:lumMod val="95000"/>
                  <a:lumOff val="5000"/>
                </a:schemeClr>
              </a:solidFill>
              <a:ea typeface="Open Sans" pitchFamily="34" charset="0"/>
              <a:cs typeface="Open Sans" pitchFamily="34" charset="0"/>
            </a:endParaRPr>
          </a:p>
          <a:p>
            <a:pPr>
              <a:defRPr/>
            </a:pPr>
            <a:r>
              <a:rPr lang="en-GB" altLang="en-US" sz="1600" kern="0" dirty="0">
                <a:solidFill>
                  <a:schemeClr val="tx1">
                    <a:lumMod val="95000"/>
                    <a:lumOff val="5000"/>
                  </a:schemeClr>
                </a:solidFill>
                <a:ea typeface="Open Sans" pitchFamily="34" charset="0"/>
                <a:cs typeface="Open Sans" pitchFamily="34" charset="0"/>
              </a:rPr>
              <a:t>    </a:t>
            </a:r>
            <a:r>
              <a:rPr lang="en-US" altLang="en-US" sz="1600" kern="0" dirty="0">
                <a:solidFill>
                  <a:schemeClr val="tx1">
                    <a:lumMod val="95000"/>
                    <a:lumOff val="5000"/>
                  </a:schemeClr>
                </a:solidFill>
                <a:ea typeface="Open Sans" pitchFamily="34" charset="0"/>
                <a:cs typeface="Open Sans" pitchFamily="34" charset="0"/>
              </a:rPr>
              <a:t>1.1Background</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GB" altLang="en-US" sz="1600" kern="0" dirty="0">
                <a:solidFill>
                  <a:schemeClr val="tx1">
                    <a:lumMod val="95000"/>
                    <a:lumOff val="5000"/>
                  </a:schemeClr>
                </a:solidFill>
                <a:ea typeface="Open Sans" pitchFamily="34" charset="0"/>
                <a:cs typeface="Open Sans" pitchFamily="34" charset="0"/>
              </a:rPr>
              <a:t>    </a:t>
            </a:r>
            <a:r>
              <a:rPr lang="en-US" altLang="en-US" sz="1600" kern="0" dirty="0">
                <a:solidFill>
                  <a:schemeClr val="tx1">
                    <a:lumMod val="95000"/>
                    <a:lumOff val="5000"/>
                  </a:schemeClr>
                </a:solidFill>
                <a:ea typeface="Open Sans" pitchFamily="34" charset="0"/>
                <a:cs typeface="Open Sans" pitchFamily="34" charset="0"/>
              </a:rPr>
              <a:t>1.2 Problem Statement</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GB" altLang="en-US" sz="1600" kern="0" dirty="0">
                <a:solidFill>
                  <a:schemeClr val="tx1">
                    <a:lumMod val="95000"/>
                    <a:lumOff val="5000"/>
                  </a:schemeClr>
                </a:solidFill>
                <a:ea typeface="Open Sans" pitchFamily="34" charset="0"/>
                <a:cs typeface="Open Sans" pitchFamily="34" charset="0"/>
              </a:rPr>
              <a:t>    </a:t>
            </a:r>
            <a:r>
              <a:rPr lang="en-US" altLang="en-US" sz="1600" kern="0" dirty="0">
                <a:solidFill>
                  <a:schemeClr val="tx1">
                    <a:lumMod val="95000"/>
                    <a:lumOff val="5000"/>
                  </a:schemeClr>
                </a:solidFill>
                <a:ea typeface="Open Sans" pitchFamily="34" charset="0"/>
                <a:cs typeface="Open Sans" pitchFamily="34" charset="0"/>
              </a:rPr>
              <a:t>1.3 Objectives</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US" altLang="en-US" sz="2000" b="1" kern="0" dirty="0">
                <a:solidFill>
                  <a:schemeClr val="tx1">
                    <a:lumMod val="95000"/>
                    <a:lumOff val="5000"/>
                  </a:schemeClr>
                </a:solidFill>
                <a:ea typeface="Open Sans" pitchFamily="34" charset="0"/>
                <a:cs typeface="Open Sans" pitchFamily="34" charset="0"/>
              </a:rPr>
              <a:t>2.Overview of Cloud and Distributed Cloud Computing</a:t>
            </a:r>
            <a:endParaRPr lang="en-US" altLang="en-US" sz="2000" b="1" kern="0" dirty="0">
              <a:solidFill>
                <a:schemeClr val="tx1">
                  <a:lumMod val="95000"/>
                  <a:lumOff val="5000"/>
                </a:schemeClr>
              </a:solidFill>
              <a:ea typeface="Open Sans" pitchFamily="34" charset="0"/>
              <a:cs typeface="Open Sans" pitchFamily="34" charset="0"/>
            </a:endParaRPr>
          </a:p>
          <a:p>
            <a:pPr>
              <a:defRPr/>
            </a:pPr>
            <a:r>
              <a:rPr lang="en-GB" altLang="en-US" sz="1600" kern="0" dirty="0">
                <a:solidFill>
                  <a:schemeClr val="tx1">
                    <a:lumMod val="95000"/>
                    <a:lumOff val="5000"/>
                  </a:schemeClr>
                </a:solidFill>
                <a:ea typeface="Open Sans" pitchFamily="34" charset="0"/>
                <a:cs typeface="Open Sans" pitchFamily="34" charset="0"/>
              </a:rPr>
              <a:t>    </a:t>
            </a:r>
            <a:r>
              <a:rPr lang="en-US" altLang="en-US" sz="1600" kern="0" dirty="0">
                <a:solidFill>
                  <a:schemeClr val="tx1">
                    <a:lumMod val="95000"/>
                    <a:lumOff val="5000"/>
                  </a:schemeClr>
                </a:solidFill>
                <a:ea typeface="Open Sans" pitchFamily="34" charset="0"/>
                <a:cs typeface="Open Sans" pitchFamily="34" charset="0"/>
              </a:rPr>
              <a:t>2.1Cloud Computing Basics</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GB" altLang="en-US" sz="1600" kern="0" dirty="0">
                <a:solidFill>
                  <a:schemeClr val="tx1">
                    <a:lumMod val="95000"/>
                    <a:lumOff val="5000"/>
                  </a:schemeClr>
                </a:solidFill>
                <a:ea typeface="Open Sans" pitchFamily="34" charset="0"/>
                <a:cs typeface="Open Sans" pitchFamily="34" charset="0"/>
              </a:rPr>
              <a:t>    </a:t>
            </a:r>
            <a:r>
              <a:rPr lang="en-US" altLang="en-US" sz="1600" kern="0" dirty="0">
                <a:solidFill>
                  <a:schemeClr val="tx1">
                    <a:lumMod val="95000"/>
                    <a:lumOff val="5000"/>
                  </a:schemeClr>
                </a:solidFill>
                <a:ea typeface="Open Sans" pitchFamily="34" charset="0"/>
                <a:cs typeface="Open Sans" pitchFamily="34" charset="0"/>
              </a:rPr>
              <a:t>2.2 Types of Cloud Services</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GB" altLang="en-US" sz="1600" kern="0" dirty="0">
                <a:solidFill>
                  <a:schemeClr val="tx1">
                    <a:lumMod val="95000"/>
                    <a:lumOff val="5000"/>
                  </a:schemeClr>
                </a:solidFill>
                <a:ea typeface="Open Sans" pitchFamily="34" charset="0"/>
                <a:cs typeface="Open Sans" pitchFamily="34" charset="0"/>
              </a:rPr>
              <a:t>    </a:t>
            </a:r>
            <a:r>
              <a:rPr lang="en-US" altLang="en-US" sz="1600" kern="0" dirty="0">
                <a:solidFill>
                  <a:schemeClr val="tx1">
                    <a:lumMod val="95000"/>
                    <a:lumOff val="5000"/>
                  </a:schemeClr>
                </a:solidFill>
                <a:ea typeface="Open Sans" pitchFamily="34" charset="0"/>
                <a:cs typeface="Open Sans" pitchFamily="34" charset="0"/>
              </a:rPr>
              <a:t>2.3 Limitations of Centralized Cloud</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GB" altLang="en-US" sz="1600" kern="0" dirty="0">
                <a:solidFill>
                  <a:schemeClr val="tx1">
                    <a:lumMod val="95000"/>
                    <a:lumOff val="5000"/>
                  </a:schemeClr>
                </a:solidFill>
                <a:ea typeface="Open Sans" pitchFamily="34" charset="0"/>
                <a:cs typeface="Open Sans" pitchFamily="34" charset="0"/>
              </a:rPr>
              <a:t>    </a:t>
            </a:r>
            <a:r>
              <a:rPr lang="en-US" altLang="en-US" sz="1600" kern="0" dirty="0">
                <a:solidFill>
                  <a:schemeClr val="tx1">
                    <a:lumMod val="95000"/>
                    <a:lumOff val="5000"/>
                  </a:schemeClr>
                </a:solidFill>
                <a:ea typeface="Open Sans" pitchFamily="34" charset="0"/>
                <a:cs typeface="Open Sans" pitchFamily="34" charset="0"/>
              </a:rPr>
              <a:t>2.4 Distributed Cloud Architecture</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GB" altLang="en-US" sz="1600" kern="0" dirty="0">
                <a:solidFill>
                  <a:schemeClr val="tx1">
                    <a:lumMod val="95000"/>
                    <a:lumOff val="5000"/>
                  </a:schemeClr>
                </a:solidFill>
                <a:ea typeface="Open Sans" pitchFamily="34" charset="0"/>
                <a:cs typeface="Open Sans" pitchFamily="34" charset="0"/>
              </a:rPr>
              <a:t>    </a:t>
            </a:r>
            <a:r>
              <a:rPr lang="en-US" altLang="en-US" sz="1600" kern="0" dirty="0">
                <a:solidFill>
                  <a:schemeClr val="tx1">
                    <a:lumMod val="95000"/>
                    <a:lumOff val="5000"/>
                  </a:schemeClr>
                </a:solidFill>
                <a:ea typeface="Open Sans" pitchFamily="34" charset="0"/>
                <a:cs typeface="Open Sans" pitchFamily="34" charset="0"/>
              </a:rPr>
              <a:t>2.5 Benefits of Distributed Cloud</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US" altLang="en-US" sz="2000" b="1" kern="0" dirty="0">
                <a:solidFill>
                  <a:schemeClr val="tx1">
                    <a:lumMod val="95000"/>
                    <a:lumOff val="5000"/>
                  </a:schemeClr>
                </a:solidFill>
                <a:ea typeface="Open Sans" pitchFamily="34" charset="0"/>
                <a:cs typeface="Open Sans" pitchFamily="34" charset="0"/>
              </a:rPr>
              <a:t>3.Business and Technical Motivation for TRACE-MUSIC</a:t>
            </a:r>
            <a:endParaRPr lang="en-US" altLang="en-US" sz="2000" b="1" kern="0" dirty="0">
              <a:solidFill>
                <a:schemeClr val="tx1">
                  <a:lumMod val="95000"/>
                  <a:lumOff val="5000"/>
                </a:schemeClr>
              </a:solidFill>
              <a:ea typeface="Open Sans" pitchFamily="34" charset="0"/>
              <a:cs typeface="Open Sans" pitchFamily="34" charset="0"/>
            </a:endParaRPr>
          </a:p>
          <a:p>
            <a:pPr>
              <a:defRPr/>
            </a:pPr>
            <a:r>
              <a:rPr lang="en-US" altLang="en-US" sz="1600" kern="0" dirty="0">
                <a:solidFill>
                  <a:schemeClr val="tx1">
                    <a:lumMod val="95000"/>
                    <a:lumOff val="5000"/>
                  </a:schemeClr>
                </a:solidFill>
                <a:ea typeface="Open Sans" pitchFamily="34" charset="0"/>
                <a:cs typeface="Open Sans" pitchFamily="34" charset="0"/>
              </a:rPr>
              <a:t> 3.1 Limitations of Existing Streaming Platforms</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US" altLang="en-US" sz="1600" kern="0" dirty="0">
                <a:solidFill>
                  <a:schemeClr val="tx1">
                    <a:lumMod val="95000"/>
                    <a:lumOff val="5000"/>
                  </a:schemeClr>
                </a:solidFill>
                <a:ea typeface="Open Sans" pitchFamily="34" charset="0"/>
                <a:cs typeface="Open Sans" pitchFamily="34" charset="0"/>
              </a:rPr>
              <a:t> 3.2 Innovative Value Proposition</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US" altLang="en-US" sz="1600" kern="0" dirty="0">
                <a:solidFill>
                  <a:schemeClr val="tx1">
                    <a:lumMod val="95000"/>
                    <a:lumOff val="5000"/>
                  </a:schemeClr>
                </a:solidFill>
                <a:ea typeface="Open Sans" pitchFamily="34" charset="0"/>
                <a:cs typeface="Open Sans" pitchFamily="34" charset="0"/>
              </a:rPr>
              <a:t> 3.3 Market Viability</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US" altLang="en-US" sz="2000" b="1" kern="0" dirty="0">
                <a:solidFill>
                  <a:schemeClr val="tx1">
                    <a:lumMod val="95000"/>
                    <a:lumOff val="5000"/>
                  </a:schemeClr>
                </a:solidFill>
                <a:ea typeface="Open Sans" pitchFamily="34" charset="0"/>
                <a:cs typeface="Open Sans" pitchFamily="34" charset="0"/>
              </a:rPr>
              <a:t>4. System Architecture of TRACE-MUSIC</a:t>
            </a:r>
            <a:endParaRPr lang="en-US" altLang="en-US" sz="2000" b="1" kern="0" dirty="0">
              <a:solidFill>
                <a:schemeClr val="tx1">
                  <a:lumMod val="95000"/>
                  <a:lumOff val="5000"/>
                </a:schemeClr>
              </a:solidFill>
              <a:ea typeface="Open Sans" pitchFamily="34" charset="0"/>
              <a:cs typeface="Open Sans" pitchFamily="34" charset="0"/>
            </a:endParaRPr>
          </a:p>
          <a:p>
            <a:pPr>
              <a:defRPr/>
            </a:pPr>
            <a:r>
              <a:rPr lang="en-US" altLang="en-US" sz="1600" kern="0" dirty="0">
                <a:solidFill>
                  <a:schemeClr val="tx1">
                    <a:lumMod val="95000"/>
                    <a:lumOff val="5000"/>
                  </a:schemeClr>
                </a:solidFill>
                <a:ea typeface="Open Sans" pitchFamily="34" charset="0"/>
                <a:cs typeface="Open Sans" pitchFamily="34" charset="0"/>
              </a:rPr>
              <a:t> 4.1 High-Level Architecture</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US" altLang="en-US" sz="1600" kern="0" dirty="0">
                <a:solidFill>
                  <a:schemeClr val="tx1">
                    <a:lumMod val="95000"/>
                    <a:lumOff val="5000"/>
                  </a:schemeClr>
                </a:solidFill>
                <a:ea typeface="Open Sans" pitchFamily="34" charset="0"/>
                <a:cs typeface="Open Sans" pitchFamily="34" charset="0"/>
              </a:rPr>
              <a:t> 4.2 Distributed Storage Layer</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US" altLang="en-US" sz="1600" kern="0" dirty="0">
                <a:solidFill>
                  <a:schemeClr val="tx1">
                    <a:lumMod val="95000"/>
                    <a:lumOff val="5000"/>
                  </a:schemeClr>
                </a:solidFill>
                <a:ea typeface="Open Sans" pitchFamily="34" charset="0"/>
                <a:cs typeface="Open Sans" pitchFamily="34" charset="0"/>
              </a:rPr>
              <a:t> </a:t>
            </a:r>
            <a:r>
              <a:rPr lang="en-GB" altLang="en-US" sz="1600" kern="0" dirty="0">
                <a:solidFill>
                  <a:schemeClr val="tx1">
                    <a:lumMod val="95000"/>
                    <a:lumOff val="5000"/>
                  </a:schemeClr>
                </a:solidFill>
                <a:ea typeface="Open Sans" pitchFamily="34" charset="0"/>
                <a:cs typeface="Open Sans" pitchFamily="34" charset="0"/>
              </a:rPr>
              <a:t>   </a:t>
            </a:r>
            <a:r>
              <a:rPr lang="en-US" altLang="en-US" sz="1600" kern="0" dirty="0">
                <a:solidFill>
                  <a:schemeClr val="tx1">
                    <a:lumMod val="95000"/>
                    <a:lumOff val="5000"/>
                  </a:schemeClr>
                </a:solidFill>
                <a:ea typeface="Open Sans" pitchFamily="34" charset="0"/>
                <a:cs typeface="Open Sans" pitchFamily="34" charset="0"/>
              </a:rPr>
              <a:t>4.3 Microservices Design</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US" altLang="en-US" sz="1600" kern="0" dirty="0">
                <a:solidFill>
                  <a:schemeClr val="tx1">
                    <a:lumMod val="95000"/>
                    <a:lumOff val="5000"/>
                  </a:schemeClr>
                </a:solidFill>
                <a:ea typeface="Open Sans" pitchFamily="34" charset="0"/>
                <a:cs typeface="Open Sans" pitchFamily="34" charset="0"/>
              </a:rPr>
              <a:t> 4.4 Edge Nodes and CDN Integration</a:t>
            </a:r>
            <a:endParaRPr lang="en-US" altLang="en-US" sz="1600" kern="0" dirty="0">
              <a:solidFill>
                <a:schemeClr val="tx1">
                  <a:lumMod val="95000"/>
                  <a:lumOff val="5000"/>
                </a:schemeClr>
              </a:solidFill>
              <a:ea typeface="Open Sans" pitchFamily="34" charset="0"/>
              <a:cs typeface="Open Sans" pitchFamily="34" charset="0"/>
            </a:endParaRPr>
          </a:p>
          <a:p>
            <a:pPr>
              <a:defRPr/>
            </a:pPr>
            <a:r>
              <a:rPr lang="en-US" altLang="en-US" sz="1600" kern="0" dirty="0">
                <a:solidFill>
                  <a:schemeClr val="tx1">
                    <a:lumMod val="95000"/>
                    <a:lumOff val="5000"/>
                  </a:schemeClr>
                </a:solidFill>
                <a:ea typeface="Open Sans" pitchFamily="34" charset="0"/>
                <a:cs typeface="Open Sans" pitchFamily="34" charset="0"/>
              </a:rPr>
              <a:t> 4.5 Blockchain Licensing Layer</a:t>
            </a:r>
            <a:endParaRPr lang="en-US" altLang="en-US" sz="1600" kern="0" dirty="0">
              <a:solidFill>
                <a:schemeClr val="tx1">
                  <a:lumMod val="95000"/>
                  <a:lumOff val="5000"/>
                </a:schemeClr>
              </a:solidFill>
              <a:ea typeface="Open Sans" pitchFamily="34" charset="0"/>
              <a:cs typeface="Open Sans" pitchFamily="34" charset="0"/>
            </a:endParaRPr>
          </a:p>
          <a:p>
            <a:pPr>
              <a:defRPr/>
            </a:pPr>
            <a:endParaRPr lang="en-US" altLang="en-US" sz="1600" kern="0" dirty="0">
              <a:solidFill>
                <a:schemeClr val="tx1">
                  <a:lumMod val="95000"/>
                  <a:lumOff val="5000"/>
                </a:schemeClr>
              </a:solidFill>
              <a:ea typeface="Open Sans" pitchFamily="34" charset="0"/>
              <a:cs typeface="Open Sans" pitchFamily="34" charset="0"/>
            </a:endParaRPr>
          </a:p>
        </p:txBody>
      </p:sp>
      <p:grpSp>
        <p:nvGrpSpPr>
          <p:cNvPr id="46" name="Group 45"/>
          <p:cNvGrpSpPr/>
          <p:nvPr/>
        </p:nvGrpSpPr>
        <p:grpSpPr>
          <a:xfrm>
            <a:off x="10774932" y="-166269"/>
            <a:ext cx="1663459" cy="1435029"/>
            <a:chOff x="10774932" y="-5361"/>
            <a:chExt cx="1663459" cy="1435029"/>
          </a:xfrm>
          <a:solidFill>
            <a:schemeClr val="accent5"/>
          </a:solidFill>
        </p:grpSpPr>
        <p:sp>
          <p:nvSpPr>
            <p:cNvPr id="47" name="Freeform: Shape 46"/>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48" name="Freeform: Shape 47"/>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49" name="Freeform: Shape 48"/>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0-#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0-#ppt_w/2"/>
                                          </p:val>
                                        </p:tav>
                                        <p:tav tm="100000">
                                          <p:val>
                                            <p:strVal val="#ppt_x"/>
                                          </p:val>
                                        </p:tav>
                                      </p:tavLst>
                                    </p:anim>
                                    <p:anim calcmode="lin" valueType="num">
                                      <p:cBhvr additive="base">
                                        <p:cTn id="16" dur="50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1" decel="100000" fill="hold" nodeType="withEffect">
                                  <p:stCondLst>
                                    <p:cond delay="0"/>
                                  </p:stCondLst>
                                  <p:childTnLst>
                                    <p:set>
                                      <p:cBhvr>
                                        <p:cTn id="18" dur="1" fill="hold">
                                          <p:stCondLst>
                                            <p:cond delay="0"/>
                                          </p:stCondLst>
                                        </p:cTn>
                                        <p:tgtEl>
                                          <p:spTgt spid="46"/>
                                        </p:tgtEl>
                                        <p:attrNameLst>
                                          <p:attrName>style.visibility</p:attrName>
                                        </p:attrNameLst>
                                      </p:cBhvr>
                                      <p:to>
                                        <p:strVal val="visible"/>
                                      </p:to>
                                    </p:set>
                                    <p:anim calcmode="lin" valueType="num">
                                      <p:cBhvr additive="base">
                                        <p:cTn id="19" dur="500" fill="hold"/>
                                        <p:tgtEl>
                                          <p:spTgt spid="46"/>
                                        </p:tgtEl>
                                        <p:attrNameLst>
                                          <p:attrName>ppt_x</p:attrName>
                                        </p:attrNameLst>
                                      </p:cBhvr>
                                      <p:tavLst>
                                        <p:tav tm="0">
                                          <p:val>
                                            <p:strVal val="#ppt_x"/>
                                          </p:val>
                                        </p:tav>
                                        <p:tav tm="100000">
                                          <p:val>
                                            <p:strVal val="#ppt_x"/>
                                          </p:val>
                                        </p:tav>
                                      </p:tavLst>
                                    </p:anim>
                                    <p:anim calcmode="lin" valueType="num">
                                      <p:cBhvr additive="base">
                                        <p:cTn id="20" dur="50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8" grpId="0" animBg="1"/>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dirty="0">
                <a:sym typeface="+mn-ea"/>
              </a:rPr>
              <a:t>Table of Contents</a:t>
            </a:r>
            <a:endParaRPr lang="en-US"/>
          </a:p>
        </p:txBody>
      </p:sp>
      <p:sp>
        <p:nvSpPr>
          <p:cNvPr id="3" name="Text Box 2"/>
          <p:cNvSpPr txBox="1"/>
          <p:nvPr/>
        </p:nvSpPr>
        <p:spPr>
          <a:xfrm>
            <a:off x="329565" y="1045845"/>
            <a:ext cx="11525250" cy="5301615"/>
          </a:xfrm>
          <a:prstGeom prst="rect">
            <a:avLst/>
          </a:prstGeom>
          <a:noFill/>
        </p:spPr>
        <p:txBody>
          <a:bodyPr wrap="square" rtlCol="0">
            <a:noAutofit/>
          </a:bodyPr>
          <a:p>
            <a:r>
              <a:rPr lang="en-US" altLang="en-US" sz="2000" b="1"/>
              <a:t>5. Functional Design</a:t>
            </a:r>
            <a:endParaRPr lang="en-US" altLang="en-US" sz="2000" b="1"/>
          </a:p>
          <a:p>
            <a:r>
              <a:rPr lang="en-US" altLang="en-US"/>
              <a:t> </a:t>
            </a:r>
            <a:r>
              <a:rPr lang="en-US" altLang="en-US" sz="1800"/>
              <a:t>5.1 User Management</a:t>
            </a:r>
            <a:endParaRPr lang="en-US" altLang="en-US" sz="1800"/>
          </a:p>
          <a:p>
            <a:r>
              <a:rPr lang="en-US" altLang="en-US" sz="1800"/>
              <a:t> 5.2 Music Catalog System</a:t>
            </a:r>
            <a:endParaRPr lang="en-US" altLang="en-US" sz="1800"/>
          </a:p>
          <a:p>
            <a:r>
              <a:rPr lang="en-US" altLang="en-US" sz="1800"/>
              <a:t> 5.3 Streaming Engine</a:t>
            </a:r>
            <a:endParaRPr lang="en-US" altLang="en-US" sz="1800"/>
          </a:p>
          <a:p>
            <a:r>
              <a:rPr lang="en-US" altLang="en-US" sz="1800"/>
              <a:t> 5.4 Recommendation Engine</a:t>
            </a:r>
            <a:endParaRPr lang="en-US" altLang="en-US" sz="1800"/>
          </a:p>
          <a:p>
            <a:r>
              <a:rPr lang="en-US" altLang="en-US" sz="1800"/>
              <a:t> 5.5 Security &amp; DRM</a:t>
            </a:r>
            <a:endParaRPr lang="en-US" altLang="en-US"/>
          </a:p>
          <a:p>
            <a:r>
              <a:rPr lang="en-US" altLang="en-US" sz="2000" b="1"/>
              <a:t>6. Innovation Techniques in TRACE-MUSIC</a:t>
            </a:r>
            <a:endParaRPr lang="en-US" altLang="en-US" sz="2000" b="1"/>
          </a:p>
          <a:p>
            <a:r>
              <a:rPr lang="en-US" altLang="en-US" sz="1800"/>
              <a:t> 6.1 AI Adaptive Streaming</a:t>
            </a:r>
            <a:endParaRPr lang="en-US" altLang="en-US" sz="1800"/>
          </a:p>
          <a:p>
            <a:r>
              <a:rPr lang="en-US" altLang="en-US" sz="1800"/>
              <a:t> 6.2 Decentralized Licensing &amp; Artist Rewards</a:t>
            </a:r>
            <a:endParaRPr lang="en-US" altLang="en-US" sz="1800"/>
          </a:p>
          <a:p>
            <a:r>
              <a:rPr lang="en-US" altLang="en-US" sz="1800"/>
              <a:t> 6.3 Collaborative Edge Caching</a:t>
            </a:r>
            <a:endParaRPr lang="en-US" altLang="en-US" sz="1800"/>
          </a:p>
          <a:p>
            <a:r>
              <a:rPr lang="en-US" altLang="en-US" sz="1800"/>
              <a:t> 6.4 P2P Micro-Streaming Nodes</a:t>
            </a:r>
            <a:endParaRPr lang="en-US" altLang="en-US" sz="1800"/>
          </a:p>
          <a:p>
            <a:r>
              <a:rPr lang="en-US" altLang="en-US" sz="2000" b="1"/>
              <a:t>7. Implementation Strategy</a:t>
            </a:r>
            <a:endParaRPr lang="en-US" altLang="en-US" sz="2000" b="1"/>
          </a:p>
          <a:p>
            <a:r>
              <a:rPr lang="en-US" altLang="en-US" sz="1800"/>
              <a:t> 7.1 Technology Stack</a:t>
            </a:r>
            <a:endParaRPr lang="en-US" altLang="en-US" sz="1800"/>
          </a:p>
          <a:p>
            <a:r>
              <a:rPr lang="en-US" altLang="en-US" sz="1800"/>
              <a:t> 7.2 Deployment Model</a:t>
            </a:r>
            <a:endParaRPr lang="en-US" altLang="en-US" sz="1800"/>
          </a:p>
          <a:p>
            <a:r>
              <a:rPr lang="en-US" altLang="en-US" sz="1800"/>
              <a:t> 7.3 Performance Optimization</a:t>
            </a:r>
            <a:endParaRPr lang="en-US" altLang="en-US" sz="1800"/>
          </a:p>
          <a:p>
            <a:r>
              <a:rPr lang="en-US" altLang="en-US" sz="1800"/>
              <a:t> 7.4 Scalability Planning</a:t>
            </a:r>
            <a:endParaRPr lang="en-US" altLang="en-US"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dirty="0">
                <a:sym typeface="+mn-ea"/>
              </a:rPr>
              <a:t>Table of Contents</a:t>
            </a:r>
            <a:endParaRPr lang="en-US"/>
          </a:p>
        </p:txBody>
      </p:sp>
      <p:sp>
        <p:nvSpPr>
          <p:cNvPr id="3" name="Text Box 2"/>
          <p:cNvSpPr txBox="1"/>
          <p:nvPr/>
        </p:nvSpPr>
        <p:spPr>
          <a:xfrm>
            <a:off x="301625" y="1036320"/>
            <a:ext cx="11625580" cy="5204460"/>
          </a:xfrm>
          <a:prstGeom prst="rect">
            <a:avLst/>
          </a:prstGeom>
          <a:noFill/>
        </p:spPr>
        <p:txBody>
          <a:bodyPr wrap="square" rtlCol="0">
            <a:noAutofit/>
          </a:bodyPr>
          <a:p>
            <a:r>
              <a:rPr lang="en-US" altLang="en-US" sz="2000" b="1"/>
              <a:t>8. Business Model and Future Expansion</a:t>
            </a:r>
            <a:endParaRPr lang="en-US" altLang="en-US" sz="2000" b="1"/>
          </a:p>
          <a:p>
            <a:r>
              <a:rPr lang="en-US" altLang="en-US" sz="1800"/>
              <a:t> 8.1 Revenue Streams</a:t>
            </a:r>
            <a:endParaRPr lang="en-US" altLang="en-US" sz="1800"/>
          </a:p>
          <a:p>
            <a:r>
              <a:rPr lang="en-US" altLang="en-US" sz="1800"/>
              <a:t> 8.2 Artist Marketplace Integration</a:t>
            </a:r>
            <a:endParaRPr lang="en-US" altLang="en-US" sz="1800"/>
          </a:p>
          <a:p>
            <a:r>
              <a:rPr lang="en-US" altLang="en-US" sz="1800"/>
              <a:t> 8.3 Global Distributed Deployment</a:t>
            </a:r>
            <a:endParaRPr lang="en-US" altLang="en-US" sz="1800"/>
          </a:p>
          <a:p>
            <a:r>
              <a:rPr lang="en-US" altLang="en-US" sz="2000" b="1"/>
              <a:t>9. Conclusion</a:t>
            </a:r>
            <a:endParaRPr lang="en-US" altLang="en-US" sz="20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Straight Connector 53"/>
          <p:cNvCxnSpPr/>
          <p:nvPr>
            <p:custDataLst>
              <p:tags r:id="rId1"/>
            </p:custDataLst>
          </p:nvPr>
        </p:nvCxnSpPr>
        <p:spPr>
          <a:xfrm>
            <a:off x="0" y="2780928"/>
            <a:ext cx="12177486"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09441" y="274639"/>
            <a:ext cx="10969943" cy="711081"/>
          </a:xfrm>
        </p:spPr>
        <p:txBody>
          <a:bodyPr/>
          <a:lstStyle/>
          <a:p>
            <a:r>
              <a:rPr lang="en-US" altLang="en-US" dirty="0"/>
              <a:t>1. Introduction</a:t>
            </a:r>
            <a:endParaRPr lang="en-US" altLang="en-US" dirty="0"/>
          </a:p>
        </p:txBody>
      </p:sp>
      <p:grpSp>
        <p:nvGrpSpPr>
          <p:cNvPr id="14" name="Group 13"/>
          <p:cNvGrpSpPr/>
          <p:nvPr>
            <p:custDataLst>
              <p:tags r:id="rId2"/>
            </p:custDataLst>
          </p:nvPr>
        </p:nvGrpSpPr>
        <p:grpSpPr>
          <a:xfrm rot="0">
            <a:off x="1208405" y="2002155"/>
            <a:ext cx="1545590" cy="1545590"/>
            <a:chOff x="1208366" y="2002407"/>
            <a:chExt cx="1545642" cy="1545642"/>
          </a:xfrm>
        </p:grpSpPr>
        <p:sp>
          <p:nvSpPr>
            <p:cNvPr id="3" name="Rectangle 2"/>
            <p:cNvSpPr/>
            <p:nvPr>
              <p:custDataLst>
                <p:tags r:id="rId3"/>
              </p:custDataLst>
            </p:nvPr>
          </p:nvSpPr>
          <p:spPr>
            <a:xfrm>
              <a:off x="1208366" y="2002407"/>
              <a:ext cx="1545642" cy="15456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4" name="Graphic 43" descr="User outline"/>
            <p:cNvPicPr>
              <a:picLocks noChangeAspect="1"/>
            </p:cNvPicPr>
            <p:nvPr>
              <p:custDataLst>
                <p:tags r:id="rId4"/>
              </p:custDataLst>
            </p:nvPr>
          </p:nvPicPr>
          <p:blipFill>
            <a:blip r:embed="rId5">
              <a:extLst>
                <a:ext uri="{96DAC541-7B7A-43D3-8B79-37D633B846F1}">
                  <asvg:svgBlip xmlns:asvg="http://schemas.microsoft.com/office/drawing/2016/SVG/main" r:embed="rId6"/>
                </a:ext>
              </a:extLst>
            </a:blip>
            <a:stretch>
              <a:fillRect/>
            </a:stretch>
          </p:blipFill>
          <p:spPr>
            <a:xfrm>
              <a:off x="1622605" y="2380277"/>
              <a:ext cx="698785" cy="698786"/>
            </a:xfrm>
            <a:prstGeom prst="rect">
              <a:avLst/>
            </a:prstGeom>
          </p:spPr>
        </p:pic>
      </p:grpSp>
      <p:grpSp>
        <p:nvGrpSpPr>
          <p:cNvPr id="24" name="Group 23"/>
          <p:cNvGrpSpPr/>
          <p:nvPr>
            <p:custDataLst>
              <p:tags r:id="rId7"/>
            </p:custDataLst>
          </p:nvPr>
        </p:nvGrpSpPr>
        <p:grpSpPr>
          <a:xfrm rot="0">
            <a:off x="6692900" y="2002155"/>
            <a:ext cx="1545590" cy="1545590"/>
            <a:chOff x="6692666" y="2002407"/>
            <a:chExt cx="1545642" cy="1545642"/>
          </a:xfrm>
        </p:grpSpPr>
        <p:sp>
          <p:nvSpPr>
            <p:cNvPr id="21" name="Rectangle 20"/>
            <p:cNvSpPr/>
            <p:nvPr>
              <p:custDataLst>
                <p:tags r:id="rId8"/>
              </p:custDataLst>
            </p:nvPr>
          </p:nvSpPr>
          <p:spPr>
            <a:xfrm>
              <a:off x="6692666" y="2002407"/>
              <a:ext cx="1545642" cy="15456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5" name="Graphic 44" descr="Continuous Improvement outline"/>
            <p:cNvPicPr>
              <a:picLocks noChangeAspect="1"/>
            </p:cNvPicPr>
            <p:nvPr>
              <p:custDataLst>
                <p:tags r:id="rId9"/>
              </p:custDataLst>
            </p:nvPr>
          </p:nvPicPr>
          <p:blipFill>
            <a:blip r:embed="rId10">
              <a:extLst>
                <a:ext uri="{96DAC541-7B7A-43D3-8B79-37D633B846F1}">
                  <asvg:svgBlip xmlns:asvg="http://schemas.microsoft.com/office/drawing/2016/SVG/main" r:embed="rId11"/>
                </a:ext>
              </a:extLst>
            </a:blip>
            <a:stretch>
              <a:fillRect/>
            </a:stretch>
          </p:blipFill>
          <p:spPr>
            <a:xfrm>
              <a:off x="7081622" y="2391363"/>
              <a:ext cx="767730" cy="767730"/>
            </a:xfrm>
            <a:prstGeom prst="rect">
              <a:avLst/>
            </a:prstGeom>
          </p:spPr>
        </p:pic>
      </p:grpSp>
      <p:grpSp>
        <p:nvGrpSpPr>
          <p:cNvPr id="20" name="Group 19"/>
          <p:cNvGrpSpPr/>
          <p:nvPr>
            <p:custDataLst>
              <p:tags r:id="rId12"/>
            </p:custDataLst>
          </p:nvPr>
        </p:nvGrpSpPr>
        <p:grpSpPr>
          <a:xfrm rot="0">
            <a:off x="3950335" y="2002155"/>
            <a:ext cx="1545590" cy="1545590"/>
            <a:chOff x="3950516" y="2002407"/>
            <a:chExt cx="1545642" cy="1545642"/>
          </a:xfrm>
        </p:grpSpPr>
        <p:sp>
          <p:nvSpPr>
            <p:cNvPr id="9" name="Rectangle 8"/>
            <p:cNvSpPr/>
            <p:nvPr>
              <p:custDataLst>
                <p:tags r:id="rId13"/>
              </p:custDataLst>
            </p:nvPr>
          </p:nvSpPr>
          <p:spPr>
            <a:xfrm>
              <a:off x="3950516" y="2002407"/>
              <a:ext cx="1545642" cy="15456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0" name="Graphic 49" descr="Lightbulb and pencil outline"/>
            <p:cNvPicPr>
              <a:picLocks noChangeAspect="1"/>
            </p:cNvPicPr>
            <p:nvPr>
              <p:custDataLst>
                <p:tags r:id="rId14"/>
              </p:custDataLst>
            </p:nvPr>
          </p:nvPicPr>
          <p:blipFill>
            <a:blip r:embed="rId15">
              <a:extLst>
                <a:ext uri="{96DAC541-7B7A-43D3-8B79-37D633B846F1}">
                  <asvg:svgBlip xmlns:asvg="http://schemas.microsoft.com/office/drawing/2016/SVG/main" r:embed="rId16"/>
                </a:ext>
              </a:extLst>
            </a:blip>
            <a:stretch>
              <a:fillRect/>
            </a:stretch>
          </p:blipFill>
          <p:spPr>
            <a:xfrm>
              <a:off x="4339472" y="2391363"/>
              <a:ext cx="767730" cy="767730"/>
            </a:xfrm>
            <a:prstGeom prst="rect">
              <a:avLst/>
            </a:prstGeom>
          </p:spPr>
        </p:pic>
      </p:grpSp>
      <p:grpSp>
        <p:nvGrpSpPr>
          <p:cNvPr id="26" name="Group 25"/>
          <p:cNvGrpSpPr/>
          <p:nvPr>
            <p:custDataLst>
              <p:tags r:id="rId17"/>
            </p:custDataLst>
          </p:nvPr>
        </p:nvGrpSpPr>
        <p:grpSpPr>
          <a:xfrm rot="0">
            <a:off x="9434830" y="2002155"/>
            <a:ext cx="1545590" cy="1545590"/>
            <a:chOff x="9434817" y="2002407"/>
            <a:chExt cx="1545642" cy="1545642"/>
          </a:xfrm>
        </p:grpSpPr>
        <p:sp>
          <p:nvSpPr>
            <p:cNvPr id="37" name="Rectangle 36"/>
            <p:cNvSpPr/>
            <p:nvPr>
              <p:custDataLst>
                <p:tags r:id="rId18"/>
              </p:custDataLst>
            </p:nvPr>
          </p:nvSpPr>
          <p:spPr>
            <a:xfrm>
              <a:off x="9434817" y="2002407"/>
              <a:ext cx="1545642" cy="15456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1" name="Graphic 50" descr="Diamond outline"/>
            <p:cNvPicPr>
              <a:picLocks noChangeAspect="1"/>
            </p:cNvPicPr>
            <p:nvPr>
              <p:custDataLst>
                <p:tags r:id="rId19"/>
              </p:custDataLst>
            </p:nvPr>
          </p:nvPicPr>
          <p:blipFill>
            <a:blip r:embed="rId20">
              <a:extLst>
                <a:ext uri="{96DAC541-7B7A-43D3-8B79-37D633B846F1}">
                  <asvg:svgBlip xmlns:asvg="http://schemas.microsoft.com/office/drawing/2016/SVG/main" r:embed="rId21"/>
                </a:ext>
              </a:extLst>
            </a:blip>
            <a:stretch>
              <a:fillRect/>
            </a:stretch>
          </p:blipFill>
          <p:spPr>
            <a:xfrm>
              <a:off x="9868407" y="2435997"/>
              <a:ext cx="678461" cy="678461"/>
            </a:xfrm>
            <a:prstGeom prst="rect">
              <a:avLst/>
            </a:prstGeom>
          </p:spPr>
        </p:pic>
      </p:grpSp>
      <p:sp>
        <p:nvSpPr>
          <p:cNvPr id="5" name="Oval 4"/>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10774932" y="-166269"/>
            <a:ext cx="1663459" cy="1435029"/>
            <a:chOff x="10774932" y="-5361"/>
            <a:chExt cx="1663459" cy="1435029"/>
          </a:xfrm>
          <a:solidFill>
            <a:schemeClr val="accent5"/>
          </a:solidFill>
        </p:grpSpPr>
        <p:sp>
          <p:nvSpPr>
            <p:cNvPr id="10" name="Freeform: Shape 9"/>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12" name="Freeform: Shape 11"/>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3" name="Freeform: Shape 12"/>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18" name="Text Box 17"/>
          <p:cNvSpPr txBox="1"/>
          <p:nvPr/>
        </p:nvSpPr>
        <p:spPr>
          <a:xfrm>
            <a:off x="431800" y="3599815"/>
            <a:ext cx="11639550" cy="2065020"/>
          </a:xfrm>
          <a:prstGeom prst="rect">
            <a:avLst/>
          </a:prstGeom>
          <a:noFill/>
        </p:spPr>
        <p:txBody>
          <a:bodyPr wrap="square" rtlCol="0">
            <a:noAutofit/>
          </a:bodyPr>
          <a:p>
            <a:r>
              <a:rPr lang="en-US" altLang="en-US" sz="1800"/>
              <a:t>Music streaming has become the dominant method through which users consume audio content globally, replacing physical and digital downloads. With platforms like Spotify, Apple Music, and YouTube Music handling millions of daily requests, centralized cloud architectures are under increasing strain. The exponential growth of users has revealed bottlenecks in latency, bandwidth distribution, and content delivery.</a:t>
            </a:r>
            <a:endParaRPr lang="en-US" altLang="en-US" sz="1800"/>
          </a:p>
          <a:p>
            <a:endParaRPr lang="en-US" altLang="en-US" sz="1800"/>
          </a:p>
          <a:p>
            <a:r>
              <a:rPr lang="en-US" altLang="en-US" sz="1800"/>
              <a:t>Distributed cloud computing has emerged as a powerful alternative, allowing applications to be executed across geographically dispersed nodes rather than relying on a single centralized infrastructure. This aligns with the increasing need for low-latency streaming, regional optimization, and resilient systems.</a:t>
            </a: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par>
                                <p:cTn id="8" presetID="2" presetClass="entr" presetSubtype="1" decel="10000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500" fill="hold"/>
                                        <p:tgtEl>
                                          <p:spTgt spid="8"/>
                                        </p:tgtEl>
                                        <p:attrNameLst>
                                          <p:attrName>ppt_x</p:attrName>
                                        </p:attrNameLst>
                                      </p:cBhvr>
                                      <p:tavLst>
                                        <p:tav tm="0">
                                          <p:val>
                                            <p:strVal val="#ppt_x"/>
                                          </p:val>
                                        </p:tav>
                                        <p:tav tm="100000">
                                          <p:val>
                                            <p:strVal val="#ppt_x"/>
                                          </p:val>
                                        </p:tav>
                                      </p:tavLst>
                                    </p:anim>
                                    <p:anim calcmode="lin" valueType="num">
                                      <p:cBhvr additive="base">
                                        <p:cTn id="11" dur="500" fill="hold"/>
                                        <p:tgtEl>
                                          <p:spTgt spid="8"/>
                                        </p:tgtEl>
                                        <p:attrNameLst>
                                          <p:attrName>ppt_y</p:attrName>
                                        </p:attrNameLst>
                                      </p:cBhvr>
                                      <p:tavLst>
                                        <p:tav tm="0">
                                          <p:val>
                                            <p:strVal val="0-#ppt_h/2"/>
                                          </p:val>
                                        </p:tav>
                                        <p:tav tm="100000">
                                          <p:val>
                                            <p:strVal val="#ppt_y"/>
                                          </p:val>
                                        </p:tav>
                                      </p:tavLst>
                                    </p:anim>
                                  </p:childTnLst>
                                </p:cTn>
                              </p:par>
                              <p:par>
                                <p:cTn id="12" presetID="2" presetClass="entr" presetSubtype="8" decel="10000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0-#ppt_w/2"/>
                                          </p:val>
                                        </p:tav>
                                        <p:tav tm="100000">
                                          <p:val>
                                            <p:strVal val="#ppt_x"/>
                                          </p:val>
                                        </p:tav>
                                      </p:tavLst>
                                    </p:anim>
                                    <p:anim calcmode="lin" valueType="num">
                                      <p:cBhvr additive="base">
                                        <p:cTn id="15" dur="500" fill="hold"/>
                                        <p:tgtEl>
                                          <p:spTgt spid="5"/>
                                        </p:tgtEl>
                                        <p:attrNameLst>
                                          <p:attrName>ppt_y</p:attrName>
                                        </p:attrNameLst>
                                      </p:cBhvr>
                                      <p:tavLst>
                                        <p:tav tm="0">
                                          <p:val>
                                            <p:strVal val="#ppt_y"/>
                                          </p:val>
                                        </p:tav>
                                        <p:tav tm="100000">
                                          <p:val>
                                            <p:strVal val="#ppt_y"/>
                                          </p:val>
                                        </p:tav>
                                      </p:tavLst>
                                    </p:anim>
                                  </p:childTnLst>
                                </p:cTn>
                              </p:par>
                              <p:par>
                                <p:cTn id="16" presetID="2" presetClass="entr" presetSubtype="8" decel="10000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0-#ppt_w/2"/>
                                          </p:val>
                                        </p:tav>
                                        <p:tav tm="100000">
                                          <p:val>
                                            <p:strVal val="#ppt_x"/>
                                          </p:val>
                                        </p:tav>
                                      </p:tavLst>
                                    </p:anim>
                                    <p:anim calcmode="lin" valueType="num">
                                      <p:cBhvr additive="base">
                                        <p:cTn id="19" dur="500" fill="hold"/>
                                        <p:tgtEl>
                                          <p:spTgt spid="6"/>
                                        </p:tgtEl>
                                        <p:attrNameLst>
                                          <p:attrName>ppt_y</p:attrName>
                                        </p:attrNameLst>
                                      </p:cBhvr>
                                      <p:tavLst>
                                        <p:tav tm="0">
                                          <p:val>
                                            <p:strVal val="#ppt_y"/>
                                          </p:val>
                                        </p:tav>
                                        <p:tav tm="100000">
                                          <p:val>
                                            <p:strVal val="#ppt_y"/>
                                          </p:val>
                                        </p:tav>
                                      </p:tavLst>
                                    </p:anim>
                                  </p:childTnLst>
                                </p:cTn>
                              </p:par>
                              <p:par>
                                <p:cTn id="20" presetID="2" presetClass="entr" presetSubtype="2" decel="100000"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1+#ppt_w/2"/>
                                          </p:val>
                                        </p:tav>
                                        <p:tav tm="100000">
                                          <p:val>
                                            <p:strVal val="#ppt_x"/>
                                          </p:val>
                                        </p:tav>
                                      </p:tavLst>
                                    </p:anim>
                                    <p:anim calcmode="lin" valueType="num">
                                      <p:cBhvr additive="base">
                                        <p:cTn id="23"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Straight Connector 53"/>
          <p:cNvCxnSpPr/>
          <p:nvPr>
            <p:custDataLst>
              <p:tags r:id="rId1"/>
            </p:custDataLst>
          </p:nvPr>
        </p:nvCxnSpPr>
        <p:spPr>
          <a:xfrm>
            <a:off x="0" y="2780928"/>
            <a:ext cx="12177486"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09441" y="274639"/>
            <a:ext cx="10969943" cy="711081"/>
          </a:xfrm>
        </p:spPr>
        <p:txBody>
          <a:bodyPr/>
          <a:lstStyle/>
          <a:p>
            <a:r>
              <a:rPr lang="en-US" altLang="en-US" dirty="0"/>
              <a:t>1. Introduction</a:t>
            </a:r>
            <a:endParaRPr lang="en-US" altLang="en-US" dirty="0"/>
          </a:p>
        </p:txBody>
      </p:sp>
      <p:grpSp>
        <p:nvGrpSpPr>
          <p:cNvPr id="14" name="Group 13"/>
          <p:cNvGrpSpPr/>
          <p:nvPr>
            <p:custDataLst>
              <p:tags r:id="rId2"/>
            </p:custDataLst>
          </p:nvPr>
        </p:nvGrpSpPr>
        <p:grpSpPr>
          <a:xfrm rot="0">
            <a:off x="1208405" y="2002155"/>
            <a:ext cx="1545590" cy="1545590"/>
            <a:chOff x="1208366" y="2002407"/>
            <a:chExt cx="1545642" cy="1545642"/>
          </a:xfrm>
        </p:grpSpPr>
        <p:sp>
          <p:nvSpPr>
            <p:cNvPr id="3" name="Rectangle 2"/>
            <p:cNvSpPr/>
            <p:nvPr>
              <p:custDataLst>
                <p:tags r:id="rId3"/>
              </p:custDataLst>
            </p:nvPr>
          </p:nvSpPr>
          <p:spPr>
            <a:xfrm>
              <a:off x="1208366" y="2002407"/>
              <a:ext cx="1545642" cy="15456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4" name="Graphic 43" descr="User outline"/>
            <p:cNvPicPr>
              <a:picLocks noChangeAspect="1"/>
            </p:cNvPicPr>
            <p:nvPr>
              <p:custDataLst>
                <p:tags r:id="rId4"/>
              </p:custDataLst>
            </p:nvPr>
          </p:nvPicPr>
          <p:blipFill>
            <a:blip r:embed="rId5">
              <a:extLst>
                <a:ext uri="{96DAC541-7B7A-43D3-8B79-37D633B846F1}">
                  <asvg:svgBlip xmlns:asvg="http://schemas.microsoft.com/office/drawing/2016/SVG/main" r:embed="rId6"/>
                </a:ext>
              </a:extLst>
            </a:blip>
            <a:stretch>
              <a:fillRect/>
            </a:stretch>
          </p:blipFill>
          <p:spPr>
            <a:xfrm>
              <a:off x="1622605" y="2380277"/>
              <a:ext cx="698785" cy="698786"/>
            </a:xfrm>
            <a:prstGeom prst="rect">
              <a:avLst/>
            </a:prstGeom>
          </p:spPr>
        </p:pic>
      </p:grpSp>
      <p:grpSp>
        <p:nvGrpSpPr>
          <p:cNvPr id="24" name="Group 23"/>
          <p:cNvGrpSpPr/>
          <p:nvPr>
            <p:custDataLst>
              <p:tags r:id="rId7"/>
            </p:custDataLst>
          </p:nvPr>
        </p:nvGrpSpPr>
        <p:grpSpPr>
          <a:xfrm rot="0">
            <a:off x="6692900" y="2002155"/>
            <a:ext cx="1545590" cy="1545590"/>
            <a:chOff x="6692666" y="2002407"/>
            <a:chExt cx="1545642" cy="1545642"/>
          </a:xfrm>
        </p:grpSpPr>
        <p:sp>
          <p:nvSpPr>
            <p:cNvPr id="21" name="Rectangle 20"/>
            <p:cNvSpPr/>
            <p:nvPr>
              <p:custDataLst>
                <p:tags r:id="rId8"/>
              </p:custDataLst>
            </p:nvPr>
          </p:nvSpPr>
          <p:spPr>
            <a:xfrm>
              <a:off x="6692666" y="2002407"/>
              <a:ext cx="1545642" cy="15456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5" name="Graphic 44" descr="Continuous Improvement outline"/>
            <p:cNvPicPr>
              <a:picLocks noChangeAspect="1"/>
            </p:cNvPicPr>
            <p:nvPr>
              <p:custDataLst>
                <p:tags r:id="rId9"/>
              </p:custDataLst>
            </p:nvPr>
          </p:nvPicPr>
          <p:blipFill>
            <a:blip r:embed="rId10">
              <a:extLst>
                <a:ext uri="{96DAC541-7B7A-43D3-8B79-37D633B846F1}">
                  <asvg:svgBlip xmlns:asvg="http://schemas.microsoft.com/office/drawing/2016/SVG/main" r:embed="rId11"/>
                </a:ext>
              </a:extLst>
            </a:blip>
            <a:stretch>
              <a:fillRect/>
            </a:stretch>
          </p:blipFill>
          <p:spPr>
            <a:xfrm>
              <a:off x="7081622" y="2391363"/>
              <a:ext cx="767730" cy="767730"/>
            </a:xfrm>
            <a:prstGeom prst="rect">
              <a:avLst/>
            </a:prstGeom>
          </p:spPr>
        </p:pic>
      </p:grpSp>
      <p:grpSp>
        <p:nvGrpSpPr>
          <p:cNvPr id="20" name="Group 19"/>
          <p:cNvGrpSpPr/>
          <p:nvPr>
            <p:custDataLst>
              <p:tags r:id="rId12"/>
            </p:custDataLst>
          </p:nvPr>
        </p:nvGrpSpPr>
        <p:grpSpPr>
          <a:xfrm rot="0">
            <a:off x="3950335" y="2002155"/>
            <a:ext cx="1545590" cy="1545590"/>
            <a:chOff x="3950516" y="2002407"/>
            <a:chExt cx="1545642" cy="1545642"/>
          </a:xfrm>
        </p:grpSpPr>
        <p:sp>
          <p:nvSpPr>
            <p:cNvPr id="9" name="Rectangle 8"/>
            <p:cNvSpPr/>
            <p:nvPr>
              <p:custDataLst>
                <p:tags r:id="rId13"/>
              </p:custDataLst>
            </p:nvPr>
          </p:nvSpPr>
          <p:spPr>
            <a:xfrm>
              <a:off x="3950516" y="2002407"/>
              <a:ext cx="1545642" cy="15456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0" name="Graphic 49" descr="Lightbulb and pencil outline"/>
            <p:cNvPicPr>
              <a:picLocks noChangeAspect="1"/>
            </p:cNvPicPr>
            <p:nvPr>
              <p:custDataLst>
                <p:tags r:id="rId14"/>
              </p:custDataLst>
            </p:nvPr>
          </p:nvPicPr>
          <p:blipFill>
            <a:blip r:embed="rId15">
              <a:extLst>
                <a:ext uri="{96DAC541-7B7A-43D3-8B79-37D633B846F1}">
                  <asvg:svgBlip xmlns:asvg="http://schemas.microsoft.com/office/drawing/2016/SVG/main" r:embed="rId16"/>
                </a:ext>
              </a:extLst>
            </a:blip>
            <a:stretch>
              <a:fillRect/>
            </a:stretch>
          </p:blipFill>
          <p:spPr>
            <a:xfrm>
              <a:off x="4339472" y="2391363"/>
              <a:ext cx="767730" cy="767730"/>
            </a:xfrm>
            <a:prstGeom prst="rect">
              <a:avLst/>
            </a:prstGeom>
          </p:spPr>
        </p:pic>
      </p:grpSp>
      <p:grpSp>
        <p:nvGrpSpPr>
          <p:cNvPr id="26" name="Group 25"/>
          <p:cNvGrpSpPr/>
          <p:nvPr>
            <p:custDataLst>
              <p:tags r:id="rId17"/>
            </p:custDataLst>
          </p:nvPr>
        </p:nvGrpSpPr>
        <p:grpSpPr>
          <a:xfrm rot="0">
            <a:off x="9434830" y="2002155"/>
            <a:ext cx="1545590" cy="1545590"/>
            <a:chOff x="9434817" y="2002407"/>
            <a:chExt cx="1545642" cy="1545642"/>
          </a:xfrm>
        </p:grpSpPr>
        <p:sp>
          <p:nvSpPr>
            <p:cNvPr id="37" name="Rectangle 36"/>
            <p:cNvSpPr/>
            <p:nvPr>
              <p:custDataLst>
                <p:tags r:id="rId18"/>
              </p:custDataLst>
            </p:nvPr>
          </p:nvSpPr>
          <p:spPr>
            <a:xfrm>
              <a:off x="9434817" y="2002407"/>
              <a:ext cx="1545642" cy="15456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1" name="Graphic 50" descr="Diamond outline"/>
            <p:cNvPicPr>
              <a:picLocks noChangeAspect="1"/>
            </p:cNvPicPr>
            <p:nvPr>
              <p:custDataLst>
                <p:tags r:id="rId19"/>
              </p:custDataLst>
            </p:nvPr>
          </p:nvPicPr>
          <p:blipFill>
            <a:blip r:embed="rId20">
              <a:extLst>
                <a:ext uri="{96DAC541-7B7A-43D3-8B79-37D633B846F1}">
                  <asvg:svgBlip xmlns:asvg="http://schemas.microsoft.com/office/drawing/2016/SVG/main" r:embed="rId21"/>
                </a:ext>
              </a:extLst>
            </a:blip>
            <a:stretch>
              <a:fillRect/>
            </a:stretch>
          </p:blipFill>
          <p:spPr>
            <a:xfrm>
              <a:off x="9868407" y="2435997"/>
              <a:ext cx="678461" cy="678461"/>
            </a:xfrm>
            <a:prstGeom prst="rect">
              <a:avLst/>
            </a:prstGeom>
          </p:spPr>
        </p:pic>
      </p:grpSp>
      <p:sp>
        <p:nvSpPr>
          <p:cNvPr id="5" name="Oval 4"/>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rot="17789983">
            <a:off x="663593" y="5740724"/>
            <a:ext cx="667170" cy="667170"/>
          </a:xfrm>
          <a:prstGeom prst="ellipse">
            <a:avLst/>
          </a:prstGeom>
          <a:noFill/>
          <a:ln w="508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10774932" y="-166269"/>
            <a:ext cx="1663459" cy="1435029"/>
            <a:chOff x="10774932" y="-5361"/>
            <a:chExt cx="1663459" cy="1435029"/>
          </a:xfrm>
          <a:solidFill>
            <a:schemeClr val="accent5"/>
          </a:solidFill>
        </p:grpSpPr>
        <p:sp>
          <p:nvSpPr>
            <p:cNvPr id="10" name="Freeform: Shape 9"/>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12" name="Freeform: Shape 11"/>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3" name="Freeform: Shape 12"/>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
        <p:nvSpPr>
          <p:cNvPr id="18" name="Text Box 17"/>
          <p:cNvSpPr txBox="1"/>
          <p:nvPr/>
        </p:nvSpPr>
        <p:spPr>
          <a:xfrm>
            <a:off x="431800" y="3599815"/>
            <a:ext cx="11639550" cy="1809115"/>
          </a:xfrm>
          <a:prstGeom prst="rect">
            <a:avLst/>
          </a:prstGeom>
          <a:noFill/>
        </p:spPr>
        <p:txBody>
          <a:bodyPr wrap="square" rtlCol="0">
            <a:noAutofit/>
          </a:bodyPr>
          <a:p>
            <a:r>
              <a:rPr lang="en-US" altLang="en-US" sz="1800" b="1"/>
              <a:t>TRACE-MUSIC </a:t>
            </a:r>
            <a:r>
              <a:rPr lang="en-US" altLang="en-US" sz="1800"/>
              <a:t>leverages distributed cloud principles to deliver a scalable, decentralized, intelligent, and globally optimized music streaming solution.</a:t>
            </a: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par>
                                <p:cTn id="8" presetID="2" presetClass="entr" presetSubtype="1" decel="10000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500" fill="hold"/>
                                        <p:tgtEl>
                                          <p:spTgt spid="8"/>
                                        </p:tgtEl>
                                        <p:attrNameLst>
                                          <p:attrName>ppt_x</p:attrName>
                                        </p:attrNameLst>
                                      </p:cBhvr>
                                      <p:tavLst>
                                        <p:tav tm="0">
                                          <p:val>
                                            <p:strVal val="#ppt_x"/>
                                          </p:val>
                                        </p:tav>
                                        <p:tav tm="100000">
                                          <p:val>
                                            <p:strVal val="#ppt_x"/>
                                          </p:val>
                                        </p:tav>
                                      </p:tavLst>
                                    </p:anim>
                                    <p:anim calcmode="lin" valueType="num">
                                      <p:cBhvr additive="base">
                                        <p:cTn id="11" dur="500" fill="hold"/>
                                        <p:tgtEl>
                                          <p:spTgt spid="8"/>
                                        </p:tgtEl>
                                        <p:attrNameLst>
                                          <p:attrName>ppt_y</p:attrName>
                                        </p:attrNameLst>
                                      </p:cBhvr>
                                      <p:tavLst>
                                        <p:tav tm="0">
                                          <p:val>
                                            <p:strVal val="0-#ppt_h/2"/>
                                          </p:val>
                                        </p:tav>
                                        <p:tav tm="100000">
                                          <p:val>
                                            <p:strVal val="#ppt_y"/>
                                          </p:val>
                                        </p:tav>
                                      </p:tavLst>
                                    </p:anim>
                                  </p:childTnLst>
                                </p:cTn>
                              </p:par>
                              <p:par>
                                <p:cTn id="12" presetID="2" presetClass="entr" presetSubtype="8" decel="10000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0-#ppt_w/2"/>
                                          </p:val>
                                        </p:tav>
                                        <p:tav tm="100000">
                                          <p:val>
                                            <p:strVal val="#ppt_x"/>
                                          </p:val>
                                        </p:tav>
                                      </p:tavLst>
                                    </p:anim>
                                    <p:anim calcmode="lin" valueType="num">
                                      <p:cBhvr additive="base">
                                        <p:cTn id="15" dur="500" fill="hold"/>
                                        <p:tgtEl>
                                          <p:spTgt spid="5"/>
                                        </p:tgtEl>
                                        <p:attrNameLst>
                                          <p:attrName>ppt_y</p:attrName>
                                        </p:attrNameLst>
                                      </p:cBhvr>
                                      <p:tavLst>
                                        <p:tav tm="0">
                                          <p:val>
                                            <p:strVal val="#ppt_y"/>
                                          </p:val>
                                        </p:tav>
                                        <p:tav tm="100000">
                                          <p:val>
                                            <p:strVal val="#ppt_y"/>
                                          </p:val>
                                        </p:tav>
                                      </p:tavLst>
                                    </p:anim>
                                  </p:childTnLst>
                                </p:cTn>
                              </p:par>
                              <p:par>
                                <p:cTn id="16" presetID="2" presetClass="entr" presetSubtype="8" decel="10000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0-#ppt_w/2"/>
                                          </p:val>
                                        </p:tav>
                                        <p:tav tm="100000">
                                          <p:val>
                                            <p:strVal val="#ppt_x"/>
                                          </p:val>
                                        </p:tav>
                                      </p:tavLst>
                                    </p:anim>
                                    <p:anim calcmode="lin" valueType="num">
                                      <p:cBhvr additive="base">
                                        <p:cTn id="19" dur="500" fill="hold"/>
                                        <p:tgtEl>
                                          <p:spTgt spid="6"/>
                                        </p:tgtEl>
                                        <p:attrNameLst>
                                          <p:attrName>ppt_y</p:attrName>
                                        </p:attrNameLst>
                                      </p:cBhvr>
                                      <p:tavLst>
                                        <p:tav tm="0">
                                          <p:val>
                                            <p:strVal val="#ppt_y"/>
                                          </p:val>
                                        </p:tav>
                                        <p:tav tm="100000">
                                          <p:val>
                                            <p:strVal val="#ppt_y"/>
                                          </p:val>
                                        </p:tav>
                                      </p:tavLst>
                                    </p:anim>
                                  </p:childTnLst>
                                </p:cTn>
                              </p:par>
                              <p:par>
                                <p:cTn id="20" presetID="2" presetClass="entr" presetSubtype="2" decel="100000"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1+#ppt_w/2"/>
                                          </p:val>
                                        </p:tav>
                                        <p:tav tm="100000">
                                          <p:val>
                                            <p:strVal val="#ppt_x"/>
                                          </p:val>
                                        </p:tav>
                                      </p:tavLst>
                                    </p:anim>
                                    <p:anim calcmode="lin" valueType="num">
                                      <p:cBhvr additive="base">
                                        <p:cTn id="23"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ldLvl="0" animBg="1"/>
      <p:bldP spid="6"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609441" y="274639"/>
            <a:ext cx="10969943" cy="711081"/>
          </a:xfrm>
        </p:spPr>
        <p:txBody>
          <a:bodyPr/>
          <a:lstStyle/>
          <a:p>
            <a:r>
              <a:rPr lang="en-US" altLang="en-US" dirty="0"/>
              <a:t>1.2 Problem Statement</a:t>
            </a:r>
            <a:endParaRPr lang="en-US" altLang="en-US" dirty="0"/>
          </a:p>
        </p:txBody>
      </p:sp>
      <p:sp>
        <p:nvSpPr>
          <p:cNvPr id="7" name="TextBox 6"/>
          <p:cNvSpPr txBox="1"/>
          <p:nvPr/>
        </p:nvSpPr>
        <p:spPr>
          <a:xfrm>
            <a:off x="609600" y="1269365"/>
            <a:ext cx="11304905" cy="4464050"/>
          </a:xfrm>
          <a:prstGeom prst="rect">
            <a:avLst/>
          </a:prstGeom>
          <a:noFill/>
        </p:spPr>
        <p:txBody>
          <a:bodyPr wrap="square" lIns="0" tIns="0" rIns="0" bIns="0" rtlCol="0" anchor="t">
            <a:noAutofit/>
          </a:bodyPr>
          <a:lstStyle/>
          <a:p>
            <a:pPr>
              <a:lnSpc>
                <a:spcPct val="120000"/>
              </a:lnSpc>
            </a:pPr>
            <a:r>
              <a:rPr lang="en-US" altLang="en-US" sz="1600" kern="0" dirty="0">
                <a:solidFill>
                  <a:schemeClr val="bg1"/>
                </a:solidFill>
                <a:ea typeface="Open Sans" pitchFamily="34" charset="0"/>
                <a:cs typeface="Open Sans" pitchFamily="34" charset="0"/>
              </a:rPr>
              <a:t>Current centralized music streaming platforms face several challenges:</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High latency in regions far from central servers</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Single points of failure, leading to downtime</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Poor transparency in artist payment models</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High operational costs for handling global traffic</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Dependence on a monolithic architecture</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Limited personalization beyond simple algorithms</a:t>
            </a:r>
            <a:endParaRPr lang="en-US" altLang="en-US" sz="1600" kern="0" dirty="0">
              <a:solidFill>
                <a:schemeClr val="bg1"/>
              </a:solidFill>
              <a:ea typeface="Open Sans" pitchFamily="34" charset="0"/>
              <a:cs typeface="Open Sans" pitchFamily="34" charset="0"/>
            </a:endParaRPr>
          </a:p>
          <a:p>
            <a:pPr>
              <a:lnSpc>
                <a:spcPct val="120000"/>
              </a:lnSpc>
            </a:pPr>
            <a:r>
              <a:rPr lang="en-US" altLang="en-US" sz="1600" kern="0" dirty="0">
                <a:solidFill>
                  <a:schemeClr val="bg1"/>
                </a:solidFill>
                <a:ea typeface="Open Sans" pitchFamily="34" charset="0"/>
                <a:cs typeface="Open Sans" pitchFamily="34" charset="0"/>
              </a:rPr>
              <a:t>These issues reduce efficiency, degrade user experience, and inhibit fair compensation for content creators.</a:t>
            </a:r>
            <a:endParaRPr lang="en-US" altLang="en-US" sz="1600" kern="0" dirty="0">
              <a:solidFill>
                <a:schemeClr val="bg1"/>
              </a:solidFill>
              <a:ea typeface="Open Sans" pitchFamily="34" charset="0"/>
              <a:cs typeface="Open Sans" pitchFamily="34" charset="0"/>
            </a:endParaRPr>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17789983">
            <a:off x="663593" y="5740724"/>
            <a:ext cx="667170" cy="667170"/>
          </a:xfrm>
          <a:prstGeom prst="ellipse">
            <a:avLst/>
          </a:prstGeom>
          <a:noFill/>
          <a:ln w="508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10774932" y="-166269"/>
            <a:ext cx="1663459" cy="1435029"/>
            <a:chOff x="10774932" y="-5361"/>
            <a:chExt cx="1663459" cy="1435029"/>
          </a:xfrm>
          <a:solidFill>
            <a:schemeClr val="accent5"/>
          </a:solidFill>
        </p:grpSpPr>
        <p:sp>
          <p:nvSpPr>
            <p:cNvPr id="10" name="Freeform: Shape 9"/>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11" name="Freeform: Shape 10"/>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2" name="Freeform: Shape 11"/>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2" presetClass="entr" presetSubtype="2" decel="10000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fill="hold"/>
                                        <p:tgtEl>
                                          <p:spTgt spid="3"/>
                                        </p:tgtEl>
                                        <p:attrNameLst>
                                          <p:attrName>ppt_x</p:attrName>
                                        </p:attrNameLst>
                                      </p:cBhvr>
                                      <p:tavLst>
                                        <p:tav tm="0">
                                          <p:val>
                                            <p:strVal val="1+#ppt_w/2"/>
                                          </p:val>
                                        </p:tav>
                                        <p:tav tm="100000">
                                          <p:val>
                                            <p:strVal val="#ppt_x"/>
                                          </p:val>
                                        </p:tav>
                                      </p:tavLst>
                                    </p:anim>
                                    <p:anim calcmode="lin" valueType="num">
                                      <p:cBhvr additive="base">
                                        <p:cTn id="21" dur="500" fill="hold"/>
                                        <p:tgtEl>
                                          <p:spTgt spid="3"/>
                                        </p:tgtEl>
                                        <p:attrNameLst>
                                          <p:attrName>ppt_y</p:attrName>
                                        </p:attrNameLst>
                                      </p:cBhvr>
                                      <p:tavLst>
                                        <p:tav tm="0">
                                          <p:val>
                                            <p:strVal val="#ppt_y"/>
                                          </p:val>
                                        </p:tav>
                                        <p:tav tm="100000">
                                          <p:val>
                                            <p:strVal val="#ppt_y"/>
                                          </p:val>
                                        </p:tav>
                                      </p:tavLst>
                                    </p:anim>
                                  </p:childTnLst>
                                </p:cTn>
                              </p:par>
                              <p:par>
                                <p:cTn id="22" presetID="2" presetClass="entr" presetSubtype="8"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0-#ppt_w/2"/>
                                          </p:val>
                                        </p:tav>
                                        <p:tav tm="100000">
                                          <p:val>
                                            <p:strVal val="#ppt_x"/>
                                          </p:val>
                                        </p:tav>
                                      </p:tavLst>
                                    </p:anim>
                                    <p:anim calcmode="lin" valueType="num">
                                      <p:cBhvr additive="base">
                                        <p:cTn id="25"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2"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609441" y="274639"/>
            <a:ext cx="10969943" cy="711081"/>
          </a:xfrm>
        </p:spPr>
        <p:txBody>
          <a:bodyPr/>
          <a:lstStyle/>
          <a:p>
            <a:r>
              <a:rPr lang="en-US" altLang="en-US" dirty="0"/>
              <a:t>1.3 Objectives</a:t>
            </a:r>
            <a:endParaRPr lang="en-US" altLang="en-US" dirty="0"/>
          </a:p>
        </p:txBody>
      </p:sp>
      <p:sp>
        <p:nvSpPr>
          <p:cNvPr id="7" name="TextBox 6"/>
          <p:cNvSpPr txBox="1"/>
          <p:nvPr/>
        </p:nvSpPr>
        <p:spPr>
          <a:xfrm>
            <a:off x="261620" y="1340485"/>
            <a:ext cx="11304905" cy="4228465"/>
          </a:xfrm>
          <a:prstGeom prst="rect">
            <a:avLst/>
          </a:prstGeom>
          <a:noFill/>
        </p:spPr>
        <p:txBody>
          <a:bodyPr wrap="square" lIns="0" tIns="0" rIns="0" bIns="0" rtlCol="0" anchor="t">
            <a:noAutofit/>
          </a:bodyPr>
          <a:lstStyle/>
          <a:p>
            <a:pPr>
              <a:lnSpc>
                <a:spcPct val="120000"/>
              </a:lnSpc>
            </a:pPr>
            <a:r>
              <a:rPr lang="en-US" altLang="en-US" sz="1600" b="1" kern="0" dirty="0">
                <a:solidFill>
                  <a:schemeClr val="bg1"/>
                </a:solidFill>
                <a:ea typeface="Open Sans" pitchFamily="34" charset="0"/>
                <a:cs typeface="Open Sans" pitchFamily="34" charset="0"/>
              </a:rPr>
              <a:t>TRACE-MUSIC</a:t>
            </a:r>
            <a:r>
              <a:rPr lang="en-US" altLang="en-US" sz="1600" kern="0" dirty="0">
                <a:solidFill>
                  <a:schemeClr val="bg1"/>
                </a:solidFill>
                <a:ea typeface="Open Sans" pitchFamily="34" charset="0"/>
                <a:cs typeface="Open Sans" pitchFamily="34" charset="0"/>
              </a:rPr>
              <a:t> aims to:</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Build a distributed cloud-based streaming architecture that enhances global availability.</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Introduce decentralized and transparent licensing options for artists.</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Improve streaming quality, latency, and scalability.</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Implement AI-powered adaptive streaming and personalization.</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Ensure that the platform is efficient, fault-tolerant, and globally accessible.</a:t>
            </a:r>
            <a:endParaRPr lang="en-US" altLang="en-US" sz="1600" kern="0" dirty="0">
              <a:solidFill>
                <a:schemeClr val="bg1"/>
              </a:solidFill>
              <a:ea typeface="Open Sans" pitchFamily="34" charset="0"/>
              <a:cs typeface="Open Sans" pitchFamily="34" charset="0"/>
            </a:endParaRPr>
          </a:p>
          <a:p>
            <a:pPr>
              <a:lnSpc>
                <a:spcPct val="120000"/>
              </a:lnSpc>
            </a:pPr>
            <a:r>
              <a:rPr lang="en-GB" altLang="en-US" sz="1600" kern="0" dirty="0">
                <a:solidFill>
                  <a:schemeClr val="bg1"/>
                </a:solidFill>
                <a:ea typeface="Open Sans" pitchFamily="34" charset="0"/>
                <a:cs typeface="Open Sans" pitchFamily="34" charset="0"/>
              </a:rPr>
              <a:t>  -</a:t>
            </a:r>
            <a:r>
              <a:rPr lang="en-US" altLang="en-US" sz="1600" kern="0" dirty="0">
                <a:solidFill>
                  <a:schemeClr val="bg1"/>
                </a:solidFill>
                <a:ea typeface="Open Sans" pitchFamily="34" charset="0"/>
                <a:cs typeface="Open Sans" pitchFamily="34" charset="0"/>
              </a:rPr>
              <a:t>Provide a business-viable and innovative alternative to existing platforms.</a:t>
            </a:r>
            <a:endParaRPr lang="en-US" altLang="en-US" sz="1600" kern="0" dirty="0">
              <a:solidFill>
                <a:schemeClr val="bg1"/>
              </a:solidFill>
              <a:ea typeface="Open Sans" pitchFamily="34" charset="0"/>
              <a:cs typeface="Open Sans" pitchFamily="34" charset="0"/>
            </a:endParaRPr>
          </a:p>
          <a:p>
            <a:pPr>
              <a:lnSpc>
                <a:spcPct val="120000"/>
              </a:lnSpc>
            </a:pPr>
            <a:endParaRPr lang="en-US" altLang="en-US" sz="1600" kern="0" dirty="0">
              <a:solidFill>
                <a:schemeClr val="bg1"/>
              </a:solidFill>
              <a:ea typeface="Open Sans" pitchFamily="34" charset="0"/>
              <a:cs typeface="Open Sans" pitchFamily="34" charset="0"/>
            </a:endParaRPr>
          </a:p>
        </p:txBody>
      </p:sp>
      <p:sp>
        <p:nvSpPr>
          <p:cNvPr id="2" name="Oval 1"/>
          <p:cNvSpPr/>
          <p:nvPr/>
        </p:nvSpPr>
        <p:spPr>
          <a:xfrm rot="17789983">
            <a:off x="-500120" y="5688877"/>
            <a:ext cx="1443597" cy="1443597"/>
          </a:xfrm>
          <a:prstGeom prst="ellipse">
            <a:avLst/>
          </a:prstGeom>
          <a:noFill/>
          <a:ln w="508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17789983">
            <a:off x="663593" y="5740724"/>
            <a:ext cx="667170" cy="667170"/>
          </a:xfrm>
          <a:prstGeom prst="ellipse">
            <a:avLst/>
          </a:prstGeom>
          <a:noFill/>
          <a:ln w="508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10774932" y="-166269"/>
            <a:ext cx="1663459" cy="1435029"/>
            <a:chOff x="10774932" y="-5361"/>
            <a:chExt cx="1663459" cy="1435029"/>
          </a:xfrm>
          <a:solidFill>
            <a:schemeClr val="accent5"/>
          </a:solidFill>
        </p:grpSpPr>
        <p:sp>
          <p:nvSpPr>
            <p:cNvPr id="10" name="Freeform: Shape 9"/>
            <p:cNvSpPr/>
            <p:nvPr/>
          </p:nvSpPr>
          <p:spPr>
            <a:xfrm>
              <a:off x="11343503" y="166832"/>
              <a:ext cx="1094888" cy="1262836"/>
            </a:xfrm>
            <a:custGeom>
              <a:avLst/>
              <a:gdLst>
                <a:gd name="connsiteX0" fmla="*/ 981630 w 981629"/>
                <a:gd name="connsiteY0" fmla="*/ 564075 h 1132203"/>
                <a:gd name="connsiteX1" fmla="*/ 491877 w 981629"/>
                <a:gd name="connsiteY1" fmla="*/ 848236 h 1132203"/>
                <a:gd name="connsiteX2" fmla="*/ 2316 w 981629"/>
                <a:gd name="connsiteY2" fmla="*/ 1132204 h 1132203"/>
                <a:gd name="connsiteX3" fmla="*/ 1158 w 981629"/>
                <a:gd name="connsiteY3" fmla="*/ 566006 h 1132203"/>
                <a:gd name="connsiteX4" fmla="*/ 0 w 981629"/>
                <a:gd name="connsiteY4" fmla="*/ 0 h 1132203"/>
                <a:gd name="connsiteX5" fmla="*/ 490719 w 981629"/>
                <a:gd name="connsiteY5" fmla="*/ 282038 h 113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29" h="1132203">
                  <a:moveTo>
                    <a:pt x="981630" y="564075"/>
                  </a:moveTo>
                  <a:lnTo>
                    <a:pt x="491877" y="848236"/>
                  </a:lnTo>
                  <a:lnTo>
                    <a:pt x="2316" y="1132204"/>
                  </a:lnTo>
                  <a:lnTo>
                    <a:pt x="1158" y="566006"/>
                  </a:lnTo>
                  <a:lnTo>
                    <a:pt x="0" y="0"/>
                  </a:lnTo>
                  <a:lnTo>
                    <a:pt x="490719" y="282038"/>
                  </a:lnTo>
                  <a:close/>
                </a:path>
              </a:pathLst>
            </a:custGeom>
            <a:grpFill/>
            <a:ln w="19293" cap="flat">
              <a:noFill/>
              <a:prstDash val="solid"/>
              <a:miter/>
            </a:ln>
          </p:spPr>
          <p:txBody>
            <a:bodyPr rtlCol="0" anchor="ctr"/>
            <a:lstStyle/>
            <a:p>
              <a:endParaRPr lang="en-US"/>
            </a:p>
          </p:txBody>
        </p:sp>
        <p:sp>
          <p:nvSpPr>
            <p:cNvPr id="11" name="Freeform: Shape 10"/>
            <p:cNvSpPr/>
            <p:nvPr/>
          </p:nvSpPr>
          <p:spPr>
            <a:xfrm>
              <a:off x="11791683" y="-5361"/>
              <a:ext cx="400809" cy="462311"/>
            </a:xfrm>
            <a:custGeom>
              <a:avLst/>
              <a:gdLst>
                <a:gd name="connsiteX0" fmla="*/ 0 w 479327"/>
                <a:gd name="connsiteY0" fmla="*/ 277404 h 552878"/>
                <a:gd name="connsiteX1" fmla="*/ 239181 w 479327"/>
                <a:gd name="connsiteY1" fmla="*/ 138606 h 552878"/>
                <a:gd name="connsiteX2" fmla="*/ 478170 w 479327"/>
                <a:gd name="connsiteY2" fmla="*/ 0 h 552878"/>
                <a:gd name="connsiteX3" fmla="*/ 478749 w 479327"/>
                <a:gd name="connsiteY3" fmla="*/ 276439 h 552878"/>
                <a:gd name="connsiteX4" fmla="*/ 479328 w 479327"/>
                <a:gd name="connsiteY4" fmla="*/ 552878 h 552878"/>
                <a:gd name="connsiteX5" fmla="*/ 239761 w 479327"/>
                <a:gd name="connsiteY5" fmla="*/ 415045 h 55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7" h="552878">
                  <a:moveTo>
                    <a:pt x="0" y="277404"/>
                  </a:moveTo>
                  <a:lnTo>
                    <a:pt x="239181" y="138606"/>
                  </a:lnTo>
                  <a:lnTo>
                    <a:pt x="478170" y="0"/>
                  </a:lnTo>
                  <a:lnTo>
                    <a:pt x="478749" y="276439"/>
                  </a:lnTo>
                  <a:lnTo>
                    <a:pt x="479328" y="552878"/>
                  </a:lnTo>
                  <a:lnTo>
                    <a:pt x="239761" y="415045"/>
                  </a:lnTo>
                  <a:close/>
                </a:path>
              </a:pathLst>
            </a:custGeom>
            <a:grpFill/>
            <a:ln w="19293" cap="flat">
              <a:noFill/>
              <a:prstDash val="solid"/>
              <a:miter/>
            </a:ln>
          </p:spPr>
          <p:txBody>
            <a:bodyPr rtlCol="0" anchor="ctr"/>
            <a:lstStyle/>
            <a:p>
              <a:endParaRPr lang="en-US"/>
            </a:p>
          </p:txBody>
        </p:sp>
        <p:sp>
          <p:nvSpPr>
            <p:cNvPr id="12" name="Freeform: Shape 11"/>
            <p:cNvSpPr/>
            <p:nvPr/>
          </p:nvSpPr>
          <p:spPr>
            <a:xfrm>
              <a:off x="10774932" y="55172"/>
              <a:ext cx="400810" cy="462150"/>
            </a:xfrm>
            <a:custGeom>
              <a:avLst/>
              <a:gdLst>
                <a:gd name="connsiteX0" fmla="*/ 0 w 479328"/>
                <a:gd name="connsiteY0" fmla="*/ 277404 h 552685"/>
                <a:gd name="connsiteX1" fmla="*/ 239181 w 479328"/>
                <a:gd name="connsiteY1" fmla="*/ 138606 h 552685"/>
                <a:gd name="connsiteX2" fmla="*/ 478170 w 479328"/>
                <a:gd name="connsiteY2" fmla="*/ 0 h 552685"/>
                <a:gd name="connsiteX3" fmla="*/ 478749 w 479328"/>
                <a:gd name="connsiteY3" fmla="*/ 276439 h 552685"/>
                <a:gd name="connsiteX4" fmla="*/ 479328 w 479328"/>
                <a:gd name="connsiteY4" fmla="*/ 552685 h 552685"/>
                <a:gd name="connsiteX5" fmla="*/ 239568 w 479328"/>
                <a:gd name="connsiteY5" fmla="*/ 415045 h 55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328" h="552685">
                  <a:moveTo>
                    <a:pt x="0" y="277404"/>
                  </a:moveTo>
                  <a:lnTo>
                    <a:pt x="239181" y="138606"/>
                  </a:lnTo>
                  <a:lnTo>
                    <a:pt x="478170" y="0"/>
                  </a:lnTo>
                  <a:lnTo>
                    <a:pt x="478749" y="276439"/>
                  </a:lnTo>
                  <a:lnTo>
                    <a:pt x="479328" y="552685"/>
                  </a:lnTo>
                  <a:lnTo>
                    <a:pt x="239568" y="415045"/>
                  </a:lnTo>
                  <a:close/>
                </a:path>
              </a:pathLst>
            </a:custGeom>
            <a:grpFill/>
            <a:ln w="19293" cap="flat">
              <a:noFill/>
              <a:prstDash val="solid"/>
              <a:miter/>
            </a:ln>
          </p:spPr>
          <p:txBody>
            <a:bodyPr rtlCol="0" anchor="ct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1" decel="10000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2" presetClass="entr" presetSubtype="2" decel="10000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fill="hold"/>
                                        <p:tgtEl>
                                          <p:spTgt spid="3"/>
                                        </p:tgtEl>
                                        <p:attrNameLst>
                                          <p:attrName>ppt_x</p:attrName>
                                        </p:attrNameLst>
                                      </p:cBhvr>
                                      <p:tavLst>
                                        <p:tav tm="0">
                                          <p:val>
                                            <p:strVal val="1+#ppt_w/2"/>
                                          </p:val>
                                        </p:tav>
                                        <p:tav tm="100000">
                                          <p:val>
                                            <p:strVal val="#ppt_x"/>
                                          </p:val>
                                        </p:tav>
                                      </p:tavLst>
                                    </p:anim>
                                    <p:anim calcmode="lin" valueType="num">
                                      <p:cBhvr additive="base">
                                        <p:cTn id="21" dur="500" fill="hold"/>
                                        <p:tgtEl>
                                          <p:spTgt spid="3"/>
                                        </p:tgtEl>
                                        <p:attrNameLst>
                                          <p:attrName>ppt_y</p:attrName>
                                        </p:attrNameLst>
                                      </p:cBhvr>
                                      <p:tavLst>
                                        <p:tav tm="0">
                                          <p:val>
                                            <p:strVal val="#ppt_y"/>
                                          </p:val>
                                        </p:tav>
                                        <p:tav tm="100000">
                                          <p:val>
                                            <p:strVal val="#ppt_y"/>
                                          </p:val>
                                        </p:tav>
                                      </p:tavLst>
                                    </p:anim>
                                  </p:childTnLst>
                                </p:cTn>
                              </p:par>
                              <p:par>
                                <p:cTn id="22" presetID="2" presetClass="entr" presetSubtype="8"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0-#ppt_w/2"/>
                                          </p:val>
                                        </p:tav>
                                        <p:tav tm="100000">
                                          <p:val>
                                            <p:strVal val="#ppt_x"/>
                                          </p:val>
                                        </p:tav>
                                      </p:tavLst>
                                    </p:anim>
                                    <p:anim calcmode="lin" valueType="num">
                                      <p:cBhvr additive="base">
                                        <p:cTn id="25"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2" grpId="0" bldLvl="0" animBg="1"/>
      <p:bldP spid="5" grpId="0" bldLvl="0" animBg="1"/>
    </p:bldLst>
  </p:timing>
</p:sld>
</file>

<file path=ppt/tags/tag1.xml><?xml version="1.0" encoding="utf-8"?>
<p:tagLst xmlns:p="http://schemas.openxmlformats.org/presentationml/2006/main">
  <p:tag name="KSO_WM_DIAGRAM_VIRTUALLY_FRAME" val="{&quot;height&quot;:310.7972440944882,&quot;left&quot;:0,&quot;top&quot;:157.65,&quot;width&quot;:958.8571653543307}"/>
</p:tagLst>
</file>

<file path=ppt/tags/tag10.xml><?xml version="1.0" encoding="utf-8"?>
<p:tagLst xmlns:p="http://schemas.openxmlformats.org/presentationml/2006/main">
  <p:tag name="KSO_WM_DIAGRAM_VIRTUALLY_FRAME" val="{&quot;height&quot;:310.7972440944882,&quot;left&quot;:0,&quot;top&quot;:157.65,&quot;width&quot;:958.8571653543307}"/>
</p:tagLst>
</file>

<file path=ppt/tags/tag11.xml><?xml version="1.0" encoding="utf-8"?>
<p:tagLst xmlns:p="http://schemas.openxmlformats.org/presentationml/2006/main">
  <p:tag name="KSO_WM_DIAGRAM_VIRTUALLY_FRAME" val="{&quot;height&quot;:310.7972440944882,&quot;left&quot;:0,&quot;top&quot;:157.65,&quot;width&quot;:958.8571653543307}"/>
</p:tagLst>
</file>

<file path=ppt/tags/tag12.xml><?xml version="1.0" encoding="utf-8"?>
<p:tagLst xmlns:p="http://schemas.openxmlformats.org/presentationml/2006/main">
  <p:tag name="KSO_WM_DIAGRAM_VIRTUALLY_FRAME" val="{&quot;height&quot;:310.7972440944882,&quot;left&quot;:0,&quot;top&quot;:157.65,&quot;width&quot;:958.8571653543307}"/>
</p:tagLst>
</file>

<file path=ppt/tags/tag13.xml><?xml version="1.0" encoding="utf-8"?>
<p:tagLst xmlns:p="http://schemas.openxmlformats.org/presentationml/2006/main">
  <p:tag name="KSO_WM_DIAGRAM_VIRTUALLY_FRAME" val="{&quot;height&quot;:310.7972440944882,&quot;left&quot;:0,&quot;top&quot;:157.65,&quot;width&quot;:958.8571653543307}"/>
</p:tagLst>
</file>

<file path=ppt/tags/tag14.xml><?xml version="1.0" encoding="utf-8"?>
<p:tagLst xmlns:p="http://schemas.openxmlformats.org/presentationml/2006/main">
  <p:tag name="KSO_WM_DIAGRAM_VIRTUALLY_FRAME" val="{&quot;height&quot;:310.7972440944882,&quot;left&quot;:0,&quot;top&quot;:157.65,&quot;width&quot;:958.8571653543307}"/>
</p:tagLst>
</file>

<file path=ppt/tags/tag15.xml><?xml version="1.0" encoding="utf-8"?>
<p:tagLst xmlns:p="http://schemas.openxmlformats.org/presentationml/2006/main">
  <p:tag name="KSO_WM_DIAGRAM_VIRTUALLY_FRAME" val="{&quot;height&quot;:310.7972440944882,&quot;left&quot;:0,&quot;top&quot;:157.65,&quot;width&quot;:958.8571653543307}"/>
</p:tagLst>
</file>

<file path=ppt/tags/tag16.xml><?xml version="1.0" encoding="utf-8"?>
<p:tagLst xmlns:p="http://schemas.openxmlformats.org/presentationml/2006/main">
  <p:tag name="KSO_WM_DIAGRAM_VIRTUALLY_FRAME" val="{&quot;height&quot;:310.7972440944882,&quot;left&quot;:0,&quot;top&quot;:157.65,&quot;width&quot;:958.8571653543307}"/>
</p:tagLst>
</file>

<file path=ppt/tags/tag17.xml><?xml version="1.0" encoding="utf-8"?>
<p:tagLst xmlns:p="http://schemas.openxmlformats.org/presentationml/2006/main">
  <p:tag name="KSO_WM_DIAGRAM_VIRTUALLY_FRAME" val="{&quot;height&quot;:310.7972440944882,&quot;left&quot;:0,&quot;top&quot;:157.65,&quot;width&quot;:958.8571653543307}"/>
</p:tagLst>
</file>

<file path=ppt/tags/tag18.xml><?xml version="1.0" encoding="utf-8"?>
<p:tagLst xmlns:p="http://schemas.openxmlformats.org/presentationml/2006/main">
  <p:tag name="KSO_WM_DIAGRAM_VIRTUALLY_FRAME" val="{&quot;height&quot;:310.7972440944882,&quot;left&quot;:0,&quot;top&quot;:157.65,&quot;width&quot;:958.8571653543307}"/>
</p:tagLst>
</file>

<file path=ppt/tags/tag19.xml><?xml version="1.0" encoding="utf-8"?>
<p:tagLst xmlns:p="http://schemas.openxmlformats.org/presentationml/2006/main">
  <p:tag name="KSO_WM_DIAGRAM_VIRTUALLY_FRAME" val="{&quot;height&quot;:310.7972440944882,&quot;left&quot;:0,&quot;top&quot;:157.65,&quot;width&quot;:958.8571653543307}"/>
</p:tagLst>
</file>

<file path=ppt/tags/tag2.xml><?xml version="1.0" encoding="utf-8"?>
<p:tagLst xmlns:p="http://schemas.openxmlformats.org/presentationml/2006/main">
  <p:tag name="KSO_WM_DIAGRAM_VIRTUALLY_FRAME" val="{&quot;height&quot;:310.7972440944882,&quot;left&quot;:0,&quot;top&quot;:157.65,&quot;width&quot;:958.8571653543307}"/>
</p:tagLst>
</file>

<file path=ppt/tags/tag20.xml><?xml version="1.0" encoding="utf-8"?>
<p:tagLst xmlns:p="http://schemas.openxmlformats.org/presentationml/2006/main">
  <p:tag name="KSO_WM_DIAGRAM_VIRTUALLY_FRAME" val="{&quot;height&quot;:310.7972440944882,&quot;left&quot;:0,&quot;top&quot;:157.65,&quot;width&quot;:958.8571653543307}"/>
</p:tagLst>
</file>

<file path=ppt/tags/tag21.xml><?xml version="1.0" encoding="utf-8"?>
<p:tagLst xmlns:p="http://schemas.openxmlformats.org/presentationml/2006/main">
  <p:tag name="KSO_WM_DIAGRAM_VIRTUALLY_FRAME" val="{&quot;height&quot;:310.7972440944882,&quot;left&quot;:0,&quot;top&quot;:157.65,&quot;width&quot;:958.8571653543307}"/>
</p:tagLst>
</file>

<file path=ppt/tags/tag22.xml><?xml version="1.0" encoding="utf-8"?>
<p:tagLst xmlns:p="http://schemas.openxmlformats.org/presentationml/2006/main">
  <p:tag name="KSO_WM_DIAGRAM_VIRTUALLY_FRAME" val="{&quot;height&quot;:310.7972440944882,&quot;left&quot;:0,&quot;top&quot;:157.65,&quot;width&quot;:958.8571653543307}"/>
</p:tagLst>
</file>

<file path=ppt/tags/tag23.xml><?xml version="1.0" encoding="utf-8"?>
<p:tagLst xmlns:p="http://schemas.openxmlformats.org/presentationml/2006/main">
  <p:tag name="KSO_WM_DIAGRAM_VIRTUALLY_FRAME" val="{&quot;height&quot;:310.7972440944882,&quot;left&quot;:0,&quot;top&quot;:157.65,&quot;width&quot;:958.8571653543307}"/>
</p:tagLst>
</file>

<file path=ppt/tags/tag24.xml><?xml version="1.0" encoding="utf-8"?>
<p:tagLst xmlns:p="http://schemas.openxmlformats.org/presentationml/2006/main">
  <p:tag name="KSO_WM_DIAGRAM_VIRTUALLY_FRAME" val="{&quot;height&quot;:310.7972440944882,&quot;left&quot;:0,&quot;top&quot;:157.65,&quot;width&quot;:958.8571653543307}"/>
</p:tagLst>
</file>

<file path=ppt/tags/tag25.xml><?xml version="1.0" encoding="utf-8"?>
<p:tagLst xmlns:p="http://schemas.openxmlformats.org/presentationml/2006/main">
  <p:tag name="KSO_WM_DIAGRAM_VIRTUALLY_FRAME" val="{&quot;height&quot;:310.7972440944882,&quot;left&quot;:0,&quot;top&quot;:157.65,&quot;width&quot;:958.8571653543307}"/>
</p:tagLst>
</file>

<file path=ppt/tags/tag26.xml><?xml version="1.0" encoding="utf-8"?>
<p:tagLst xmlns:p="http://schemas.openxmlformats.org/presentationml/2006/main">
  <p:tag name="KSO_WM_DIAGRAM_VIRTUALLY_FRAME" val="{&quot;height&quot;:310.7972440944882,&quot;left&quot;:0,&quot;top&quot;:157.65,&quot;width&quot;:958.8571653543307}"/>
</p:tagLst>
</file>

<file path=ppt/tags/tag27.xml><?xml version="1.0" encoding="utf-8"?>
<p:tagLst xmlns:p="http://schemas.openxmlformats.org/presentationml/2006/main">
  <p:tag name="KSO_WM_DIAGRAM_VIRTUALLY_FRAME" val="{&quot;height&quot;:540,&quot;left&quot;:427.6367716535433,&quot;top&quot;:0,&quot;width&quot;:418.17078740157467}"/>
</p:tagLst>
</file>

<file path=ppt/tags/tag28.xml><?xml version="1.0" encoding="utf-8"?>
<p:tagLst xmlns:p="http://schemas.openxmlformats.org/presentationml/2006/main">
  <p:tag name="KSO_WM_DIAGRAM_VIRTUALLY_FRAME" val="{&quot;height&quot;:540,&quot;left&quot;:427.6367716535433,&quot;top&quot;:0,&quot;width&quot;:418.17078740157467}"/>
</p:tagLst>
</file>

<file path=ppt/tags/tag29.xml><?xml version="1.0" encoding="utf-8"?>
<p:tagLst xmlns:p="http://schemas.openxmlformats.org/presentationml/2006/main">
  <p:tag name="KSO_WM_DIAGRAM_VIRTUALLY_FRAME" val="{&quot;height&quot;:540,&quot;left&quot;:427.6367716535433,&quot;top&quot;:0,&quot;width&quot;:418.17078740157467}"/>
</p:tagLst>
</file>

<file path=ppt/tags/tag3.xml><?xml version="1.0" encoding="utf-8"?>
<p:tagLst xmlns:p="http://schemas.openxmlformats.org/presentationml/2006/main">
  <p:tag name="KSO_WM_DIAGRAM_VIRTUALLY_FRAME" val="{&quot;height&quot;:310.7972440944882,&quot;left&quot;:0,&quot;top&quot;:157.65,&quot;width&quot;:958.8571653543307}"/>
</p:tagLst>
</file>

<file path=ppt/tags/tag30.xml><?xml version="1.0" encoding="utf-8"?>
<p:tagLst xmlns:p="http://schemas.openxmlformats.org/presentationml/2006/main">
  <p:tag name="KSO_WM_DIAGRAM_VIRTUALLY_FRAME" val="{&quot;height&quot;:540,&quot;left&quot;:427.6367716535433,&quot;top&quot;:0,&quot;width&quot;:418.17078740157467}"/>
</p:tagLst>
</file>

<file path=ppt/tags/tag31.xml><?xml version="1.0" encoding="utf-8"?>
<p:tagLst xmlns:p="http://schemas.openxmlformats.org/presentationml/2006/main">
  <p:tag name="KSO_WM_DIAGRAM_VIRTUALLY_FRAME" val="{&quot;height&quot;:540,&quot;left&quot;:427.6367716535433,&quot;top&quot;:0,&quot;width&quot;:418.17078740157467}"/>
</p:tagLst>
</file>

<file path=ppt/tags/tag32.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33.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34.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35.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36.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37.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38.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39.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xml><?xml version="1.0" encoding="utf-8"?>
<p:tagLst xmlns:p="http://schemas.openxmlformats.org/presentationml/2006/main">
  <p:tag name="KSO_WM_DIAGRAM_VIRTUALLY_FRAME" val="{&quot;height&quot;:310.7972440944882,&quot;left&quot;:0,&quot;top&quot;:157.65,&quot;width&quot;:958.8571653543307}"/>
</p:tagLst>
</file>

<file path=ppt/tags/tag40.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1.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2.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3.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4.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5.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6.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7.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8.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49.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5.xml><?xml version="1.0" encoding="utf-8"?>
<p:tagLst xmlns:p="http://schemas.openxmlformats.org/presentationml/2006/main">
  <p:tag name="KSO_WM_DIAGRAM_VIRTUALLY_FRAME" val="{&quot;height&quot;:310.7972440944882,&quot;left&quot;:0,&quot;top&quot;:157.65,&quot;width&quot;:958.8571653543307}"/>
</p:tagLst>
</file>

<file path=ppt/tags/tag50.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51.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52.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53.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54.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55.xml><?xml version="1.0" encoding="utf-8"?>
<p:tagLst xmlns:p="http://schemas.openxmlformats.org/presentationml/2006/main">
  <p:tag name="KSO_WM_DIAGRAM_VIRTUALLY_FRAME" val="{&quot;height&quot;:417.1428346456693,&quot;left&quot;:405.7142519685039,&quot;top&quot;:62.57141732283465,&quot;width&quot;:487.95283464566927}"/>
</p:tagLst>
</file>

<file path=ppt/tags/tag6.xml><?xml version="1.0" encoding="utf-8"?>
<p:tagLst xmlns:p="http://schemas.openxmlformats.org/presentationml/2006/main">
  <p:tag name="KSO_WM_DIAGRAM_VIRTUALLY_FRAME" val="{&quot;height&quot;:310.7972440944882,&quot;left&quot;:0,&quot;top&quot;:157.65,&quot;width&quot;:958.8571653543307}"/>
</p:tagLst>
</file>

<file path=ppt/tags/tag7.xml><?xml version="1.0" encoding="utf-8"?>
<p:tagLst xmlns:p="http://schemas.openxmlformats.org/presentationml/2006/main">
  <p:tag name="KSO_WM_DIAGRAM_VIRTUALLY_FRAME" val="{&quot;height&quot;:310.7972440944882,&quot;left&quot;:0,&quot;top&quot;:157.65,&quot;width&quot;:958.8571653543307}"/>
</p:tagLst>
</file>

<file path=ppt/tags/tag8.xml><?xml version="1.0" encoding="utf-8"?>
<p:tagLst xmlns:p="http://schemas.openxmlformats.org/presentationml/2006/main">
  <p:tag name="KSO_WM_DIAGRAM_VIRTUALLY_FRAME" val="{&quot;height&quot;:310.7972440944882,&quot;left&quot;:0,&quot;top&quot;:157.65,&quot;width&quot;:958.8571653543307}"/>
</p:tagLst>
</file>

<file path=ppt/tags/tag9.xml><?xml version="1.0" encoding="utf-8"?>
<p:tagLst xmlns:p="http://schemas.openxmlformats.org/presentationml/2006/main">
  <p:tag name="KSO_WM_DIAGRAM_VIRTUALLY_FRAME" val="{&quot;height&quot;:310.7972440944882,&quot;left&quot;:0,&quot;top&quot;:157.65,&quot;width&quot;:958.8571653543307}"/>
</p:tagLst>
</file>

<file path=ppt/theme/theme1.xml><?xml version="1.0" encoding="utf-8"?>
<a:theme xmlns:a="http://schemas.openxmlformats.org/drawingml/2006/main" name="Office Theme">
  <a:themeElements>
    <a:clrScheme name="Custom 997">
      <a:dk1>
        <a:sysClr val="windowText" lastClr="000000"/>
      </a:dk1>
      <a:lt1>
        <a:sysClr val="window" lastClr="FFFFFF"/>
      </a:lt1>
      <a:dk2>
        <a:srgbClr val="153153"/>
      </a:dk2>
      <a:lt2>
        <a:srgbClr val="EEECE1"/>
      </a:lt2>
      <a:accent1>
        <a:srgbClr val="224867"/>
      </a:accent1>
      <a:accent2>
        <a:srgbClr val="83C5BE"/>
      </a:accent2>
      <a:accent3>
        <a:srgbClr val="EDF6F9"/>
      </a:accent3>
      <a:accent4>
        <a:srgbClr val="F4DCB1"/>
      </a:accent4>
      <a:accent5>
        <a:srgbClr val="FDBA13"/>
      </a:accent5>
      <a:accent6>
        <a:srgbClr val="A5A5A5"/>
      </a:accent6>
      <a:hlink>
        <a:srgbClr val="0000FF"/>
      </a:hlink>
      <a:folHlink>
        <a:srgbClr val="800080"/>
      </a:folHlink>
    </a:clrScheme>
    <a:fontScheme name="slidemodel">
      <a:majorFont>
        <a:latin typeface="Calibr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8384</Words>
  <Application>WPS Presentation</Application>
  <PresentationFormat>Custom</PresentationFormat>
  <Paragraphs>265</Paragraphs>
  <Slides>23</Slides>
  <Notes>8</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23</vt:i4>
      </vt:variant>
    </vt:vector>
  </HeadingPairs>
  <TitlesOfParts>
    <vt:vector size="37" baseType="lpstr">
      <vt:lpstr>Arial</vt:lpstr>
      <vt:lpstr>SimSun</vt:lpstr>
      <vt:lpstr>Wingdings</vt:lpstr>
      <vt:lpstr>Segoe UI Black</vt:lpstr>
      <vt:lpstr>Open Sans</vt:lpstr>
      <vt:lpstr>Segoe Print</vt:lpstr>
      <vt:lpstr>Arial Black</vt:lpstr>
      <vt:lpstr>Segoe UI Light</vt:lpstr>
      <vt:lpstr>Open Sans</vt:lpstr>
      <vt:lpstr>Calibri</vt:lpstr>
      <vt:lpstr>Segoe UI</vt:lpstr>
      <vt:lpstr>Microsoft YaHei</vt:lpstr>
      <vt:lpstr>Arial Unicode MS</vt:lpstr>
      <vt:lpstr>Office Theme</vt:lpstr>
      <vt:lpstr>CREATIVE  COMPANY PROFILE</vt:lpstr>
      <vt:lpstr>PowerPoint 演示文稿</vt:lpstr>
      <vt:lpstr>SWOT Diagram Slide</vt:lpstr>
      <vt:lpstr>PowerPoint 演示文稿</vt:lpstr>
      <vt:lpstr>PowerPoint 演示文稿</vt:lpstr>
      <vt:lpstr>Business Timeline Slide</vt:lpstr>
      <vt:lpstr>1. Introduction</vt:lpstr>
      <vt:lpstr>Our Portfolio Slide</vt:lpstr>
      <vt:lpstr>1.2 Problem Statement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Julian</dc:creator>
  <cp:lastModifiedBy>Ayoub Ayoub</cp:lastModifiedBy>
  <cp:revision>153</cp:revision>
  <dcterms:created xsi:type="dcterms:W3CDTF">2013-09-12T13:05:00Z</dcterms:created>
  <dcterms:modified xsi:type="dcterms:W3CDTF">2025-11-17T10:09:23Z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1CAE7A1197FB430E996F6F6B9AF4145A_12</vt:lpwstr>
  </property>
  <property fmtid="{D5CDD505-2E9C-101B-9397-08002B2CF9AE}" pid="3" name="KSOProductBuildVer">
    <vt:lpwstr>1033-12.2.0.22549</vt:lpwstr>
  </property>
</Properties>
</file>

<file path=docProps/thumbnail.jpeg>
</file>